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
  </p:notesMasterIdLst>
  <p:handoutMasterIdLst>
    <p:handoutMasterId r:id="rId4"/>
  </p:handoutMasterIdLst>
  <p:sldIdLst>
    <p:sldId id="372" r:id="rId2"/>
  </p:sldIdLst>
  <p:sldSz cx="9144000" cy="6858000" type="screen4x3"/>
  <p:notesSz cx="64008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A4D"/>
    <a:srgbClr val="69BE28"/>
    <a:srgbClr val="ADADAD"/>
    <a:srgbClr val="005596"/>
    <a:srgbClr val="F7F7F7"/>
    <a:srgbClr val="686868"/>
    <a:srgbClr val="737373"/>
    <a:srgbClr val="5E5E5E"/>
    <a:srgbClr val="808080"/>
    <a:srgbClr val="BBDC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6" autoAdjust="0"/>
  </p:normalViewPr>
  <p:slideViewPr>
    <p:cSldViewPr>
      <p:cViewPr varScale="1">
        <p:scale>
          <a:sx n="146" d="100"/>
          <a:sy n="146" d="100"/>
        </p:scale>
        <p:origin x="108" y="3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40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lIns="86137" tIns="43068" rIns="86137" bIns="43068" rtlCol="0"/>
          <a:lstStyle>
            <a:lvl1pPr algn="l">
              <a:defRPr sz="1100"/>
            </a:lvl1pPr>
          </a:lstStyle>
          <a:p>
            <a:endParaRPr lang="en-US"/>
          </a:p>
        </p:txBody>
      </p:sp>
      <p:sp>
        <p:nvSpPr>
          <p:cNvPr id="3" name="Date Placeholder 2"/>
          <p:cNvSpPr>
            <a:spLocks noGrp="1"/>
          </p:cNvSpPr>
          <p:nvPr>
            <p:ph type="dt" sz="quarter" idx="1"/>
          </p:nvPr>
        </p:nvSpPr>
        <p:spPr>
          <a:xfrm>
            <a:off x="3625639" y="0"/>
            <a:ext cx="2773680" cy="434340"/>
          </a:xfrm>
          <a:prstGeom prst="rect">
            <a:avLst/>
          </a:prstGeom>
        </p:spPr>
        <p:txBody>
          <a:bodyPr vert="horz" lIns="86137" tIns="43068" rIns="86137" bIns="43068" rtlCol="0"/>
          <a:lstStyle>
            <a:lvl1pPr algn="r">
              <a:defRPr sz="1100"/>
            </a:lvl1pPr>
          </a:lstStyle>
          <a:p>
            <a:fld id="{17123D68-C9A7-4A17-9E1E-25F713E97FD3}" type="datetimeFigureOut">
              <a:rPr lang="en-US" smtClean="0"/>
              <a:t>12/18/2025</a:t>
            </a:fld>
            <a:endParaRPr lang="en-US"/>
          </a:p>
        </p:txBody>
      </p:sp>
      <p:sp>
        <p:nvSpPr>
          <p:cNvPr id="4" name="Footer Placeholder 3"/>
          <p:cNvSpPr>
            <a:spLocks noGrp="1"/>
          </p:cNvSpPr>
          <p:nvPr>
            <p:ph type="ftr" sz="quarter" idx="2"/>
          </p:nvPr>
        </p:nvSpPr>
        <p:spPr>
          <a:xfrm>
            <a:off x="0" y="8250953"/>
            <a:ext cx="2773680" cy="434340"/>
          </a:xfrm>
          <a:prstGeom prst="rect">
            <a:avLst/>
          </a:prstGeom>
        </p:spPr>
        <p:txBody>
          <a:bodyPr vert="horz" lIns="86137" tIns="43068" rIns="86137" bIns="43068" rtlCol="0" anchor="b"/>
          <a:lstStyle>
            <a:lvl1pPr algn="l">
              <a:defRPr sz="1100"/>
            </a:lvl1pPr>
          </a:lstStyle>
          <a:p>
            <a:endParaRPr lang="en-US"/>
          </a:p>
        </p:txBody>
      </p:sp>
      <p:sp>
        <p:nvSpPr>
          <p:cNvPr id="5" name="Slide Number Placeholder 4"/>
          <p:cNvSpPr>
            <a:spLocks noGrp="1"/>
          </p:cNvSpPr>
          <p:nvPr>
            <p:ph type="sldNum" sz="quarter" idx="3"/>
          </p:nvPr>
        </p:nvSpPr>
        <p:spPr>
          <a:xfrm>
            <a:off x="3625639" y="8250953"/>
            <a:ext cx="2773680" cy="434340"/>
          </a:xfrm>
          <a:prstGeom prst="rect">
            <a:avLst/>
          </a:prstGeom>
        </p:spPr>
        <p:txBody>
          <a:bodyPr vert="horz" lIns="86137" tIns="43068" rIns="86137" bIns="43068" rtlCol="0" anchor="b"/>
          <a:lstStyle>
            <a:lvl1pPr algn="r">
              <a:defRPr sz="1100"/>
            </a:lvl1pPr>
          </a:lstStyle>
          <a:p>
            <a:fld id="{9AE44B8C-44BC-427A-AE38-1FBB037B3800}" type="slidenum">
              <a:rPr lang="en-US" smtClean="0"/>
              <a:t>‹#›</a:t>
            </a:fld>
            <a:endParaRPr lang="en-US"/>
          </a:p>
        </p:txBody>
      </p:sp>
    </p:spTree>
    <p:extLst>
      <p:ext uri="{BB962C8B-B14F-4D97-AF65-F5344CB8AC3E}">
        <p14:creationId xmlns:p14="http://schemas.microsoft.com/office/powerpoint/2010/main" val="3646117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lIns="86137" tIns="43068" rIns="86137" bIns="43068" rtlCol="0"/>
          <a:lstStyle>
            <a:lvl1pPr algn="l">
              <a:defRPr sz="1100"/>
            </a:lvl1pPr>
          </a:lstStyle>
          <a:p>
            <a:endParaRPr lang="en-US"/>
          </a:p>
        </p:txBody>
      </p:sp>
      <p:sp>
        <p:nvSpPr>
          <p:cNvPr id="3" name="Date Placeholder 2"/>
          <p:cNvSpPr>
            <a:spLocks noGrp="1"/>
          </p:cNvSpPr>
          <p:nvPr>
            <p:ph type="dt" idx="1"/>
          </p:nvPr>
        </p:nvSpPr>
        <p:spPr>
          <a:xfrm>
            <a:off x="3625639" y="0"/>
            <a:ext cx="2773680" cy="434340"/>
          </a:xfrm>
          <a:prstGeom prst="rect">
            <a:avLst/>
          </a:prstGeom>
        </p:spPr>
        <p:txBody>
          <a:bodyPr vert="horz" lIns="86137" tIns="43068" rIns="86137" bIns="43068" rtlCol="0"/>
          <a:lstStyle>
            <a:lvl1pPr algn="r">
              <a:defRPr sz="1100"/>
            </a:lvl1pPr>
          </a:lstStyle>
          <a:p>
            <a:fld id="{303D4A55-DA35-4A3C-89D1-F9257A27B366}" type="datetimeFigureOut">
              <a:rPr lang="en-US" smtClean="0"/>
              <a:t>12/18/2025</a:t>
            </a:fld>
            <a:endParaRPr lang="en-US"/>
          </a:p>
        </p:txBody>
      </p:sp>
      <p:sp>
        <p:nvSpPr>
          <p:cNvPr id="4" name="Slide Image Placeholder 3"/>
          <p:cNvSpPr>
            <a:spLocks noGrp="1" noRot="1" noChangeAspect="1"/>
          </p:cNvSpPr>
          <p:nvPr>
            <p:ph type="sldImg" idx="2"/>
          </p:nvPr>
        </p:nvSpPr>
        <p:spPr>
          <a:xfrm>
            <a:off x="1028700" y="650875"/>
            <a:ext cx="4343400" cy="3257550"/>
          </a:xfrm>
          <a:prstGeom prst="rect">
            <a:avLst/>
          </a:prstGeom>
          <a:noFill/>
          <a:ln w="12700">
            <a:solidFill>
              <a:prstClr val="black"/>
            </a:solidFill>
          </a:ln>
        </p:spPr>
        <p:txBody>
          <a:bodyPr vert="horz" lIns="86137" tIns="43068" rIns="86137" bIns="43068" rtlCol="0" anchor="ctr"/>
          <a:lstStyle/>
          <a:p>
            <a:endParaRPr lang="en-US"/>
          </a:p>
        </p:txBody>
      </p:sp>
      <p:sp>
        <p:nvSpPr>
          <p:cNvPr id="5" name="Notes Placeholder 4"/>
          <p:cNvSpPr>
            <a:spLocks noGrp="1"/>
          </p:cNvSpPr>
          <p:nvPr>
            <p:ph type="body" sz="quarter" idx="3"/>
          </p:nvPr>
        </p:nvSpPr>
        <p:spPr>
          <a:xfrm>
            <a:off x="640080" y="4126230"/>
            <a:ext cx="5120640" cy="3909060"/>
          </a:xfrm>
          <a:prstGeom prst="rect">
            <a:avLst/>
          </a:prstGeom>
        </p:spPr>
        <p:txBody>
          <a:bodyPr vert="horz" lIns="86137" tIns="43068" rIns="86137" bIns="430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953"/>
            <a:ext cx="2773680" cy="434340"/>
          </a:xfrm>
          <a:prstGeom prst="rect">
            <a:avLst/>
          </a:prstGeom>
        </p:spPr>
        <p:txBody>
          <a:bodyPr vert="horz" lIns="86137" tIns="43068" rIns="86137" bIns="43068" rtlCol="0" anchor="b"/>
          <a:lstStyle>
            <a:lvl1pPr algn="l">
              <a:defRPr sz="1100"/>
            </a:lvl1pPr>
          </a:lstStyle>
          <a:p>
            <a:endParaRPr lang="en-US"/>
          </a:p>
        </p:txBody>
      </p:sp>
      <p:sp>
        <p:nvSpPr>
          <p:cNvPr id="7" name="Slide Number Placeholder 6"/>
          <p:cNvSpPr>
            <a:spLocks noGrp="1"/>
          </p:cNvSpPr>
          <p:nvPr>
            <p:ph type="sldNum" sz="quarter" idx="5"/>
          </p:nvPr>
        </p:nvSpPr>
        <p:spPr>
          <a:xfrm>
            <a:off x="3625639" y="8250953"/>
            <a:ext cx="2773680" cy="434340"/>
          </a:xfrm>
          <a:prstGeom prst="rect">
            <a:avLst/>
          </a:prstGeom>
        </p:spPr>
        <p:txBody>
          <a:bodyPr vert="horz" lIns="86137" tIns="43068" rIns="86137" bIns="43068" rtlCol="0" anchor="b"/>
          <a:lstStyle>
            <a:lvl1pPr algn="r">
              <a:defRPr sz="1100"/>
            </a:lvl1pPr>
          </a:lstStyle>
          <a:p>
            <a:fld id="{072CBFA9-E121-4CF5-A198-63A946C0555D}" type="slidenum">
              <a:rPr lang="en-US" smtClean="0"/>
              <a:t>‹#›</a:t>
            </a:fld>
            <a:endParaRPr lang="en-US"/>
          </a:p>
        </p:txBody>
      </p:sp>
    </p:spTree>
    <p:extLst>
      <p:ext uri="{BB962C8B-B14F-4D97-AF65-F5344CB8AC3E}">
        <p14:creationId xmlns:p14="http://schemas.microsoft.com/office/powerpoint/2010/main" val="16692245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slideMaster" Target="../slideMasters/slideMaster1.xml"/><Relationship Id="rId1" Type="http://schemas.openxmlformats.org/officeDocument/2006/relationships/themeOverride" Target="../theme/themeOverride2.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jpg"/><Relationship Id="rId3" Type="http://schemas.openxmlformats.org/officeDocument/2006/relationships/image" Target="../media/image1.jpe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slideMaster" Target="../slideMasters/slideMaster1.xml"/><Relationship Id="rId1" Type="http://schemas.openxmlformats.org/officeDocument/2006/relationships/themeOverride" Target="../theme/themeOverride3.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slideMaster" Target="../slideMasters/slideMaster1.xml"/><Relationship Id="rId1" Type="http://schemas.openxmlformats.org/officeDocument/2006/relationships/themeOverride" Target="../theme/themeOverride4.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slideMaster" Target="../slideMasters/slideMaster1.xml"/><Relationship Id="rId1" Type="http://schemas.openxmlformats.org/officeDocument/2006/relationships/themeOverride" Target="../theme/themeOverride5.xml"/><Relationship Id="rId6" Type="http://schemas.openxmlformats.org/officeDocument/2006/relationships/image" Target="../media/image9.JPG"/><Relationship Id="rId11" Type="http://schemas.openxmlformats.org/officeDocument/2006/relationships/image" Target="../media/image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9.wdp"/><Relationship Id="rId18" Type="http://schemas.microsoft.com/office/2007/relationships/hdphoto" Target="../media/hdphoto2.wdp"/><Relationship Id="rId3" Type="http://schemas.openxmlformats.org/officeDocument/2006/relationships/image" Target="../media/image11.png"/><Relationship Id="rId21" Type="http://schemas.openxmlformats.org/officeDocument/2006/relationships/image" Target="../media/image6.png"/><Relationship Id="rId7" Type="http://schemas.microsoft.com/office/2007/relationships/hdphoto" Target="../media/hdphoto6.wdp"/><Relationship Id="rId12" Type="http://schemas.openxmlformats.org/officeDocument/2006/relationships/image" Target="../media/image15.png"/><Relationship Id="rId17" Type="http://schemas.openxmlformats.org/officeDocument/2006/relationships/image" Target="../media/image4.png"/><Relationship Id="rId2" Type="http://schemas.openxmlformats.org/officeDocument/2006/relationships/slideMaster" Target="../slideMasters/slideMaster1.xml"/><Relationship Id="rId16" Type="http://schemas.openxmlformats.org/officeDocument/2006/relationships/image" Target="../media/image9.JPG"/><Relationship Id="rId20" Type="http://schemas.microsoft.com/office/2007/relationships/hdphoto" Target="../media/hdphoto3.wdp"/><Relationship Id="rId1" Type="http://schemas.openxmlformats.org/officeDocument/2006/relationships/themeOverride" Target="../theme/themeOverride6.xml"/><Relationship Id="rId6" Type="http://schemas.openxmlformats.org/officeDocument/2006/relationships/image" Target="../media/image12.png"/><Relationship Id="rId11" Type="http://schemas.microsoft.com/office/2007/relationships/hdphoto" Target="../media/hdphoto8.wdp"/><Relationship Id="rId5" Type="http://schemas.openxmlformats.org/officeDocument/2006/relationships/image" Target="../media/image10.png"/><Relationship Id="rId15" Type="http://schemas.microsoft.com/office/2007/relationships/hdphoto" Target="../media/hdphoto1.wdp"/><Relationship Id="rId10" Type="http://schemas.openxmlformats.org/officeDocument/2006/relationships/image" Target="../media/image14.png"/><Relationship Id="rId19" Type="http://schemas.openxmlformats.org/officeDocument/2006/relationships/image" Target="../media/image5.png"/><Relationship Id="rId4" Type="http://schemas.openxmlformats.org/officeDocument/2006/relationships/image" Target="../media/image1.jpeg"/><Relationship Id="rId9" Type="http://schemas.microsoft.com/office/2007/relationships/hdphoto" Target="../media/hdphoto7.wdp"/><Relationship Id="rId14" Type="http://schemas.openxmlformats.org/officeDocument/2006/relationships/image" Target="../media/image3.png"/><Relationship Id="rId22" Type="http://schemas.microsoft.com/office/2007/relationships/hdphoto" Target="../media/hdphoto4.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hemeOverride" Target="../theme/themeOverride7.xml"/><Relationship Id="rId6" Type="http://schemas.openxmlformats.org/officeDocument/2006/relationships/image" Target="../media/image9.JPG"/><Relationship Id="rId5" Type="http://schemas.openxmlformats.org/officeDocument/2006/relationships/image" Target="../media/image10.png"/><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Layout">
    <p:bg>
      <p:bgRef idx="1001">
        <a:schemeClr val="bg1"/>
      </p:bgRef>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1734B48C-49E8-4B70-B84C-5543D2C91F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6" b="79956"/>
          <a:stretch/>
        </p:blipFill>
        <p:spPr>
          <a:xfrm>
            <a:off x="0" y="0"/>
            <a:ext cx="9144000" cy="1173045"/>
          </a:xfrm>
          <a:prstGeom prst="rect">
            <a:avLst/>
          </a:prstGeom>
        </p:spPr>
      </p:pic>
      <p:sp>
        <p:nvSpPr>
          <p:cNvPr id="63" name="Rectangle 125">
            <a:extLst>
              <a:ext uri="{FF2B5EF4-FFF2-40B4-BE49-F238E27FC236}">
                <a16:creationId xmlns:a16="http://schemas.microsoft.com/office/drawing/2014/main" id="{43D5DF86-EADA-424C-B527-2541922CB2C9}"/>
              </a:ext>
            </a:extLst>
          </p:cNvPr>
          <p:cNvSpPr>
            <a:spLocks noChangeArrowheads="1"/>
          </p:cNvSpPr>
          <p:nvPr userDrawn="1"/>
        </p:nvSpPr>
        <p:spPr bwMode="auto">
          <a:xfrm>
            <a:off x="0" y="0"/>
            <a:ext cx="9144000" cy="1173045"/>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27" name="Rectangle 26"/>
          <p:cNvSpPr/>
          <p:nvPr userDrawn="1"/>
        </p:nvSpPr>
        <p:spPr>
          <a:xfrm>
            <a:off x="6940066" y="1173046"/>
            <a:ext cx="2203934" cy="54309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94493"/>
          <a:stretch/>
        </p:blipFill>
        <p:spPr>
          <a:xfrm>
            <a:off x="0" y="6538125"/>
            <a:ext cx="9144000" cy="327458"/>
          </a:xfrm>
          <a:prstGeom prst="rect">
            <a:avLst/>
          </a:prstGeom>
        </p:spPr>
      </p:pic>
      <p:sp>
        <p:nvSpPr>
          <p:cNvPr id="28" name="Rectangle 125"/>
          <p:cNvSpPr>
            <a:spLocks noChangeArrowheads="1"/>
          </p:cNvSpPr>
          <p:nvPr userDrawn="1"/>
        </p:nvSpPr>
        <p:spPr bwMode="auto">
          <a:xfrm>
            <a:off x="0" y="6519837"/>
            <a:ext cx="9144000" cy="345747"/>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4" name="Rectangle 3"/>
          <p:cNvSpPr/>
          <p:nvPr userDrawn="1"/>
        </p:nvSpPr>
        <p:spPr>
          <a:xfrm>
            <a:off x="0" y="1070748"/>
            <a:ext cx="9144000" cy="1463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98F0C3-BCED-4E82-BDD5-C8DE6133F0BE}"/>
              </a:ext>
            </a:extLst>
          </p:cNvPr>
          <p:cNvPicPr>
            <a:picLocks noChangeAspect="1"/>
          </p:cNvPicPr>
          <p:nvPr userDrawn="1"/>
        </p:nvPicPr>
        <p:blipFill>
          <a:blip r:embed="rId4"/>
          <a:stretch>
            <a:fillRect/>
          </a:stretch>
        </p:blipFill>
        <p:spPr>
          <a:xfrm>
            <a:off x="120650" y="97303"/>
            <a:ext cx="1735811" cy="816039"/>
          </a:xfrm>
          <a:prstGeom prst="rect">
            <a:avLst/>
          </a:prstGeom>
        </p:spPr>
      </p:pic>
      <p:sp>
        <p:nvSpPr>
          <p:cNvPr id="54" name="Text Box 124">
            <a:extLst>
              <a:ext uri="{FF2B5EF4-FFF2-40B4-BE49-F238E27FC236}">
                <a16:creationId xmlns:a16="http://schemas.microsoft.com/office/drawing/2014/main" id="{F6B071FD-21FF-4B70-834A-7BB06ADCC0E1}"/>
              </a:ext>
            </a:extLst>
          </p:cNvPr>
          <p:cNvSpPr txBox="1">
            <a:spLocks noChangeArrowheads="1"/>
          </p:cNvSpPr>
          <p:nvPr userDrawn="1"/>
        </p:nvSpPr>
        <p:spPr bwMode="auto">
          <a:xfrm>
            <a:off x="120650" y="6710072"/>
            <a:ext cx="23368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12140 Carissa Commerce Ct, Suite 102 | 239.481.3800</a:t>
            </a:r>
          </a:p>
        </p:txBody>
      </p:sp>
      <p:sp>
        <p:nvSpPr>
          <p:cNvPr id="56" name="Rectangle 55">
            <a:extLst>
              <a:ext uri="{FF2B5EF4-FFF2-40B4-BE49-F238E27FC236}">
                <a16:creationId xmlns:a16="http://schemas.microsoft.com/office/drawing/2014/main" id="{4F9713CC-28FE-4658-9FCA-CA6BFE83BBB6}"/>
              </a:ext>
            </a:extLst>
          </p:cNvPr>
          <p:cNvSpPr/>
          <p:nvPr userDrawn="1"/>
        </p:nvSpPr>
        <p:spPr>
          <a:xfrm>
            <a:off x="761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FORT MYERS, FL 33966</a:t>
            </a:r>
          </a:p>
        </p:txBody>
      </p:sp>
      <p:sp>
        <p:nvSpPr>
          <p:cNvPr id="57" name="Rectangle 56">
            <a:extLst>
              <a:ext uri="{FF2B5EF4-FFF2-40B4-BE49-F238E27FC236}">
                <a16:creationId xmlns:a16="http://schemas.microsoft.com/office/drawing/2014/main" id="{E65056EE-2DDC-4696-A70E-4BC2E25E8117}"/>
              </a:ext>
            </a:extLst>
          </p:cNvPr>
          <p:cNvSpPr/>
          <p:nvPr userDrawn="1"/>
        </p:nvSpPr>
        <p:spPr>
          <a:xfrm>
            <a:off x="0" y="6519837"/>
            <a:ext cx="9144000" cy="18288"/>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12">
            <a:extLst>
              <a:ext uri="{FF2B5EF4-FFF2-40B4-BE49-F238E27FC236}">
                <a16:creationId xmlns:a16="http://schemas.microsoft.com/office/drawing/2014/main" id="{3487789A-8ADC-401D-B0A1-5300FD8C88F9}"/>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21000"/>
                    </a14:imgEffect>
                  </a14:imgLayer>
                </a14:imgProps>
              </a:ext>
            </a:extLst>
          </a:blip>
          <a:stretch>
            <a:fillRect/>
          </a:stretch>
        </p:blipFill>
        <p:spPr bwMode="auto">
          <a:xfrm>
            <a:off x="110065" y="1028340"/>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7F74030B-E0B7-4F63-AD8B-72639B8668D2}"/>
              </a:ext>
            </a:extLst>
          </p:cNvPr>
          <p:cNvSpPr/>
          <p:nvPr userDrawn="1"/>
        </p:nvSpPr>
        <p:spPr>
          <a:xfrm>
            <a:off x="269988" y="1011548"/>
            <a:ext cx="1377731"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CREconsultants.com</a:t>
            </a:r>
          </a:p>
        </p:txBody>
      </p:sp>
      <p:pic>
        <p:nvPicPr>
          <p:cNvPr id="75" name="Picture 6">
            <a:extLst>
              <a:ext uri="{FF2B5EF4-FFF2-40B4-BE49-F238E27FC236}">
                <a16:creationId xmlns:a16="http://schemas.microsoft.com/office/drawing/2014/main" id="{87DBAE63-BC35-456F-B937-7B84E35620E5}"/>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21000"/>
                    </a14:imgEffect>
                  </a14:imgLayer>
                </a14:imgProps>
              </a:ext>
            </a:extLst>
          </a:blip>
          <a:stretch>
            <a:fillRect/>
          </a:stretch>
        </p:blipFill>
        <p:spPr bwMode="auto">
          <a:xfrm>
            <a:off x="2004886" y="1029087"/>
            <a:ext cx="217963" cy="21796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a:extLst>
              <a:ext uri="{FF2B5EF4-FFF2-40B4-BE49-F238E27FC236}">
                <a16:creationId xmlns:a16="http://schemas.microsoft.com/office/drawing/2014/main" id="{507F8F02-ACB7-4578-A584-2E8EAD1F59BF}"/>
              </a:ext>
            </a:extLst>
          </p:cNvPr>
          <p:cNvPicPr>
            <a:picLocks noChangeAspect="1" noChangeArrowheads="1"/>
          </p:cNvPicPr>
          <p:nvPr userDrawn="1"/>
        </p:nvPicPr>
        <p:blipFill>
          <a:blip r:embed="rId9">
            <a:extLst>
              <a:ext uri="{BEBA8EAE-BF5A-486C-A8C5-ECC9F3942E4B}">
                <a14:imgProps xmlns:a14="http://schemas.microsoft.com/office/drawing/2010/main">
                  <a14:imgLayer r:embed="rId10">
                    <a14:imgEffect>
                      <a14:brightnessContrast bright="21000"/>
                    </a14:imgEffect>
                  </a14:imgLayer>
                </a14:imgProps>
              </a:ext>
            </a:extLst>
          </a:blip>
          <a:stretch>
            <a:fillRect/>
          </a:stretch>
        </p:blipFill>
        <p:spPr bwMode="auto">
          <a:xfrm>
            <a:off x="5345529" y="1028340"/>
            <a:ext cx="219456" cy="21945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a:extLst>
              <a:ext uri="{FF2B5EF4-FFF2-40B4-BE49-F238E27FC236}">
                <a16:creationId xmlns:a16="http://schemas.microsoft.com/office/drawing/2014/main" id="{CE60BD5F-1579-4E71-BC2D-5384E32A7EF3}"/>
              </a:ext>
            </a:extLst>
          </p:cNvPr>
          <p:cNvPicPr>
            <a:picLocks noChangeAspect="1" noChangeArrowheads="1"/>
          </p:cNvPicPr>
          <p:nvPr userDrawn="1"/>
        </p:nvPicPr>
        <p:blipFill>
          <a:blip r:embed="rId11">
            <a:extLst>
              <a:ext uri="{BEBA8EAE-BF5A-486C-A8C5-ECC9F3942E4B}">
                <a14:imgProps xmlns:a14="http://schemas.microsoft.com/office/drawing/2010/main">
                  <a14:imgLayer r:embed="rId12">
                    <a14:imgEffect>
                      <a14:brightnessContrast bright="10000"/>
                    </a14:imgEffect>
                  </a14:imgLayer>
                </a14:imgProps>
              </a:ext>
            </a:extLst>
          </a:blip>
          <a:stretch>
            <a:fillRect/>
          </a:stretch>
        </p:blipFill>
        <p:spPr bwMode="auto">
          <a:xfrm>
            <a:off x="3825834" y="1028340"/>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24">
            <a:extLst>
              <a:ext uri="{FF2B5EF4-FFF2-40B4-BE49-F238E27FC236}">
                <a16:creationId xmlns:a16="http://schemas.microsoft.com/office/drawing/2014/main" id="{F446C1ED-666F-448C-B100-EEC20D8AE683}"/>
              </a:ext>
            </a:extLst>
          </p:cNvPr>
          <p:cNvSpPr txBox="1">
            <a:spLocks noChangeArrowheads="1"/>
          </p:cNvSpPr>
          <p:nvPr userDrawn="1"/>
        </p:nvSpPr>
        <p:spPr bwMode="auto">
          <a:xfrm>
            <a:off x="7113128" y="6710072"/>
            <a:ext cx="203087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1100 Fifth Avenue S, Suite 404 | 239.659.1447</a:t>
            </a:r>
          </a:p>
        </p:txBody>
      </p:sp>
      <p:sp>
        <p:nvSpPr>
          <p:cNvPr id="22" name="Rectangle 21">
            <a:extLst>
              <a:ext uri="{FF2B5EF4-FFF2-40B4-BE49-F238E27FC236}">
                <a16:creationId xmlns:a16="http://schemas.microsoft.com/office/drawing/2014/main" id="{FAE3EFC8-D8B8-4041-A10B-1FD2C669CE4D}"/>
              </a:ext>
            </a:extLst>
          </p:cNvPr>
          <p:cNvSpPr/>
          <p:nvPr userDrawn="1"/>
        </p:nvSpPr>
        <p:spPr>
          <a:xfrm>
            <a:off x="7068677"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NAPLES, FL 34102</a:t>
            </a:r>
          </a:p>
        </p:txBody>
      </p:sp>
    </p:spTree>
    <p:extLst>
      <p:ext uri="{BB962C8B-B14F-4D97-AF65-F5344CB8AC3E}">
        <p14:creationId xmlns:p14="http://schemas.microsoft.com/office/powerpoint/2010/main" val="226757031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uart FL Layout">
    <p:bg>
      <p:bgRef idx="1001">
        <a:schemeClr val="bg1"/>
      </p:bgRef>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1734B48C-49E8-4B70-B84C-5543D2C91F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6" b="79956"/>
          <a:stretch/>
        </p:blipFill>
        <p:spPr>
          <a:xfrm>
            <a:off x="0" y="0"/>
            <a:ext cx="9144000" cy="1173045"/>
          </a:xfrm>
          <a:prstGeom prst="rect">
            <a:avLst/>
          </a:prstGeom>
        </p:spPr>
      </p:pic>
      <p:sp>
        <p:nvSpPr>
          <p:cNvPr id="63" name="Rectangle 125">
            <a:extLst>
              <a:ext uri="{FF2B5EF4-FFF2-40B4-BE49-F238E27FC236}">
                <a16:creationId xmlns:a16="http://schemas.microsoft.com/office/drawing/2014/main" id="{43D5DF86-EADA-424C-B527-2541922CB2C9}"/>
              </a:ext>
            </a:extLst>
          </p:cNvPr>
          <p:cNvSpPr>
            <a:spLocks noChangeArrowheads="1"/>
          </p:cNvSpPr>
          <p:nvPr userDrawn="1"/>
        </p:nvSpPr>
        <p:spPr bwMode="auto">
          <a:xfrm>
            <a:off x="0" y="0"/>
            <a:ext cx="9144000" cy="1173045"/>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27" name="Rectangle 26"/>
          <p:cNvSpPr/>
          <p:nvPr userDrawn="1"/>
        </p:nvSpPr>
        <p:spPr>
          <a:xfrm>
            <a:off x="6940066" y="1173046"/>
            <a:ext cx="2203934" cy="54309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94493"/>
          <a:stretch/>
        </p:blipFill>
        <p:spPr>
          <a:xfrm>
            <a:off x="0" y="6538125"/>
            <a:ext cx="9144000" cy="327458"/>
          </a:xfrm>
          <a:prstGeom prst="rect">
            <a:avLst/>
          </a:prstGeom>
        </p:spPr>
      </p:pic>
      <p:sp>
        <p:nvSpPr>
          <p:cNvPr id="28" name="Rectangle 125"/>
          <p:cNvSpPr>
            <a:spLocks noChangeArrowheads="1"/>
          </p:cNvSpPr>
          <p:nvPr userDrawn="1"/>
        </p:nvSpPr>
        <p:spPr bwMode="auto">
          <a:xfrm>
            <a:off x="0" y="6519837"/>
            <a:ext cx="9144000" cy="345747"/>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4" name="Rectangle 3"/>
          <p:cNvSpPr/>
          <p:nvPr userDrawn="1"/>
        </p:nvSpPr>
        <p:spPr>
          <a:xfrm>
            <a:off x="0" y="1070748"/>
            <a:ext cx="9144000" cy="1463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98F0C3-BCED-4E82-BDD5-C8DE6133F0BE}"/>
              </a:ext>
            </a:extLst>
          </p:cNvPr>
          <p:cNvPicPr>
            <a:picLocks noChangeAspect="1"/>
          </p:cNvPicPr>
          <p:nvPr userDrawn="1"/>
        </p:nvPicPr>
        <p:blipFill>
          <a:blip r:embed="rId4"/>
          <a:stretch>
            <a:fillRect/>
          </a:stretch>
        </p:blipFill>
        <p:spPr>
          <a:xfrm>
            <a:off x="120650" y="97303"/>
            <a:ext cx="1735811" cy="816039"/>
          </a:xfrm>
          <a:prstGeom prst="rect">
            <a:avLst/>
          </a:prstGeom>
        </p:spPr>
      </p:pic>
      <p:sp>
        <p:nvSpPr>
          <p:cNvPr id="54" name="Text Box 124">
            <a:extLst>
              <a:ext uri="{FF2B5EF4-FFF2-40B4-BE49-F238E27FC236}">
                <a16:creationId xmlns:a16="http://schemas.microsoft.com/office/drawing/2014/main" id="{F6B071FD-21FF-4B70-834A-7BB06ADCC0E1}"/>
              </a:ext>
            </a:extLst>
          </p:cNvPr>
          <p:cNvSpPr txBox="1">
            <a:spLocks noChangeArrowheads="1"/>
          </p:cNvSpPr>
          <p:nvPr userDrawn="1"/>
        </p:nvSpPr>
        <p:spPr bwMode="auto">
          <a:xfrm>
            <a:off x="6807200" y="6710072"/>
            <a:ext cx="23368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12140 Carissa Commerce Ct, Suite 102 | 239.481.3800</a:t>
            </a:r>
          </a:p>
        </p:txBody>
      </p:sp>
      <p:sp>
        <p:nvSpPr>
          <p:cNvPr id="56" name="Rectangle 55">
            <a:extLst>
              <a:ext uri="{FF2B5EF4-FFF2-40B4-BE49-F238E27FC236}">
                <a16:creationId xmlns:a16="http://schemas.microsoft.com/office/drawing/2014/main" id="{4F9713CC-28FE-4658-9FCA-CA6BFE83BBB6}"/>
              </a:ext>
            </a:extLst>
          </p:cNvPr>
          <p:cNvSpPr/>
          <p:nvPr userDrawn="1"/>
        </p:nvSpPr>
        <p:spPr>
          <a:xfrm>
            <a:off x="676274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FORT MYERS, FL 33966</a:t>
            </a:r>
          </a:p>
        </p:txBody>
      </p:sp>
      <p:sp>
        <p:nvSpPr>
          <p:cNvPr id="57" name="Rectangle 56">
            <a:extLst>
              <a:ext uri="{FF2B5EF4-FFF2-40B4-BE49-F238E27FC236}">
                <a16:creationId xmlns:a16="http://schemas.microsoft.com/office/drawing/2014/main" id="{E65056EE-2DDC-4696-A70E-4BC2E25E8117}"/>
              </a:ext>
            </a:extLst>
          </p:cNvPr>
          <p:cNvSpPr/>
          <p:nvPr userDrawn="1"/>
        </p:nvSpPr>
        <p:spPr>
          <a:xfrm>
            <a:off x="0" y="6519837"/>
            <a:ext cx="9144000" cy="18288"/>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Box 124">
            <a:extLst>
              <a:ext uri="{FF2B5EF4-FFF2-40B4-BE49-F238E27FC236}">
                <a16:creationId xmlns:a16="http://schemas.microsoft.com/office/drawing/2014/main" id="{D2C5E836-C0E5-425F-9CC8-E07A8CE2357B}"/>
              </a:ext>
            </a:extLst>
          </p:cNvPr>
          <p:cNvSpPr txBox="1">
            <a:spLocks noChangeArrowheads="1"/>
          </p:cNvSpPr>
          <p:nvPr userDrawn="1"/>
        </p:nvSpPr>
        <p:spPr bwMode="auto">
          <a:xfrm>
            <a:off x="3226928" y="6710072"/>
            <a:ext cx="203087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1100 </a:t>
            </a:r>
            <a:r>
              <a:rPr lang="fr-FR" sz="700" b="1" dirty="0" err="1">
                <a:solidFill>
                  <a:schemeClr val="bg1"/>
                </a:solidFill>
                <a:latin typeface="Futura Bk BT" panose="020B0502020204020303" pitchFamily="34" charset="0"/>
              </a:rPr>
              <a:t>Fifth</a:t>
            </a:r>
            <a:r>
              <a:rPr lang="fr-FR" sz="700" b="1" dirty="0">
                <a:solidFill>
                  <a:schemeClr val="bg1"/>
                </a:solidFill>
                <a:latin typeface="Futura Bk BT" panose="020B0502020204020303" pitchFamily="34" charset="0"/>
              </a:rPr>
              <a:t> Avenue S, Suite 100 | 239.659.1447</a:t>
            </a:r>
          </a:p>
        </p:txBody>
      </p:sp>
      <p:sp>
        <p:nvSpPr>
          <p:cNvPr id="59" name="Rectangle 58">
            <a:extLst>
              <a:ext uri="{FF2B5EF4-FFF2-40B4-BE49-F238E27FC236}">
                <a16:creationId xmlns:a16="http://schemas.microsoft.com/office/drawing/2014/main" id="{CAC279D5-CC2A-4F4A-9E0A-C0C23802B4CF}"/>
              </a:ext>
            </a:extLst>
          </p:cNvPr>
          <p:cNvSpPr/>
          <p:nvPr userDrawn="1"/>
        </p:nvSpPr>
        <p:spPr>
          <a:xfrm>
            <a:off x="3182477"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NAPLES, FL 34102</a:t>
            </a:r>
          </a:p>
        </p:txBody>
      </p:sp>
      <p:pic>
        <p:nvPicPr>
          <p:cNvPr id="78" name="Picture 12">
            <a:extLst>
              <a:ext uri="{FF2B5EF4-FFF2-40B4-BE49-F238E27FC236}">
                <a16:creationId xmlns:a16="http://schemas.microsoft.com/office/drawing/2014/main" id="{3487789A-8ADC-401D-B0A1-5300FD8C88F9}"/>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21000"/>
                    </a14:imgEffect>
                  </a14:imgLayer>
                </a14:imgProps>
              </a:ext>
            </a:extLst>
          </a:blip>
          <a:stretch>
            <a:fillRect/>
          </a:stretch>
        </p:blipFill>
        <p:spPr bwMode="auto">
          <a:xfrm>
            <a:off x="110065" y="1028340"/>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7F74030B-E0B7-4F63-AD8B-72639B8668D2}"/>
              </a:ext>
            </a:extLst>
          </p:cNvPr>
          <p:cNvSpPr/>
          <p:nvPr userDrawn="1"/>
        </p:nvSpPr>
        <p:spPr>
          <a:xfrm>
            <a:off x="269988" y="1011548"/>
            <a:ext cx="1377731"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CREconsultants.com</a:t>
            </a:r>
          </a:p>
        </p:txBody>
      </p:sp>
      <p:pic>
        <p:nvPicPr>
          <p:cNvPr id="75" name="Picture 6">
            <a:extLst>
              <a:ext uri="{FF2B5EF4-FFF2-40B4-BE49-F238E27FC236}">
                <a16:creationId xmlns:a16="http://schemas.microsoft.com/office/drawing/2014/main" id="{87DBAE63-BC35-456F-B937-7B84E35620E5}"/>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21000"/>
                    </a14:imgEffect>
                  </a14:imgLayer>
                </a14:imgProps>
              </a:ext>
            </a:extLst>
          </a:blip>
          <a:stretch>
            <a:fillRect/>
          </a:stretch>
        </p:blipFill>
        <p:spPr bwMode="auto">
          <a:xfrm>
            <a:off x="2004886" y="1029087"/>
            <a:ext cx="217963" cy="21796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a:extLst>
              <a:ext uri="{FF2B5EF4-FFF2-40B4-BE49-F238E27FC236}">
                <a16:creationId xmlns:a16="http://schemas.microsoft.com/office/drawing/2014/main" id="{507F8F02-ACB7-4578-A584-2E8EAD1F59BF}"/>
              </a:ext>
            </a:extLst>
          </p:cNvPr>
          <p:cNvPicPr>
            <a:picLocks noChangeAspect="1" noChangeArrowheads="1"/>
          </p:cNvPicPr>
          <p:nvPr userDrawn="1"/>
        </p:nvPicPr>
        <p:blipFill>
          <a:blip r:embed="rId9">
            <a:extLst>
              <a:ext uri="{BEBA8EAE-BF5A-486C-A8C5-ECC9F3942E4B}">
                <a14:imgProps xmlns:a14="http://schemas.microsoft.com/office/drawing/2010/main">
                  <a14:imgLayer r:embed="rId10">
                    <a14:imgEffect>
                      <a14:brightnessContrast bright="21000"/>
                    </a14:imgEffect>
                  </a14:imgLayer>
                </a14:imgProps>
              </a:ext>
            </a:extLst>
          </a:blip>
          <a:stretch>
            <a:fillRect/>
          </a:stretch>
        </p:blipFill>
        <p:spPr bwMode="auto">
          <a:xfrm>
            <a:off x="5345529" y="1028340"/>
            <a:ext cx="219456" cy="219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F36B6695-C5D1-42B1-9A66-13A543F9966E}"/>
              </a:ext>
            </a:extLst>
          </p:cNvPr>
          <p:cNvPicPr>
            <a:picLocks noChangeAspect="1" noChangeArrowheads="1"/>
          </p:cNvPicPr>
          <p:nvPr userDrawn="1"/>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25834" y="1028339"/>
            <a:ext cx="219456" cy="21945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50541FD-2FAF-493F-9B09-99D68DB57E7B}"/>
              </a:ext>
            </a:extLst>
          </p:cNvPr>
          <p:cNvGrpSpPr/>
          <p:nvPr userDrawn="1"/>
        </p:nvGrpSpPr>
        <p:grpSpPr>
          <a:xfrm>
            <a:off x="76200" y="6603174"/>
            <a:ext cx="1784351" cy="213794"/>
            <a:chOff x="7391399" y="6756400"/>
            <a:chExt cx="1784351" cy="213794"/>
          </a:xfrm>
        </p:grpSpPr>
        <p:sp>
          <p:nvSpPr>
            <p:cNvPr id="24" name="Text Box 124">
              <a:extLst>
                <a:ext uri="{FF2B5EF4-FFF2-40B4-BE49-F238E27FC236}">
                  <a16:creationId xmlns:a16="http://schemas.microsoft.com/office/drawing/2014/main" id="{649B8643-8E55-4CC8-A21C-9DD856B3312D}"/>
                </a:ext>
              </a:extLst>
            </p:cNvPr>
            <p:cNvSpPr txBox="1">
              <a:spLocks noChangeArrowheads="1"/>
            </p:cNvSpPr>
            <p:nvPr userDrawn="1"/>
          </p:nvSpPr>
          <p:spPr bwMode="auto">
            <a:xfrm>
              <a:off x="7435850" y="6862472"/>
              <a:ext cx="17399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368 NW Alice Avenue | 772.403.5204</a:t>
              </a:r>
            </a:p>
          </p:txBody>
        </p:sp>
        <p:sp>
          <p:nvSpPr>
            <p:cNvPr id="25" name="Rectangle 24">
              <a:extLst>
                <a:ext uri="{FF2B5EF4-FFF2-40B4-BE49-F238E27FC236}">
                  <a16:creationId xmlns:a16="http://schemas.microsoft.com/office/drawing/2014/main" id="{68730EB4-8E4F-4F28-8582-6991D6B8E387}"/>
                </a:ext>
              </a:extLst>
            </p:cNvPr>
            <p:cNvSpPr/>
            <p:nvPr userDrawn="1"/>
          </p:nvSpPr>
          <p:spPr>
            <a:xfrm>
              <a:off x="7391399" y="67564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Stuart, FL 34994</a:t>
              </a:r>
            </a:p>
          </p:txBody>
        </p:sp>
      </p:grpSp>
    </p:spTree>
    <p:extLst>
      <p:ext uri="{BB962C8B-B14F-4D97-AF65-F5344CB8AC3E}">
        <p14:creationId xmlns:p14="http://schemas.microsoft.com/office/powerpoint/2010/main" val="355958478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ell Phone Layout">
    <p:bg>
      <p:bgRef idx="1001">
        <a:schemeClr val="bg1"/>
      </p:bgRef>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1734B48C-49E8-4B70-B84C-5543D2C91F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6" b="79956"/>
          <a:stretch/>
        </p:blipFill>
        <p:spPr>
          <a:xfrm>
            <a:off x="0" y="0"/>
            <a:ext cx="9144000" cy="1173045"/>
          </a:xfrm>
          <a:prstGeom prst="rect">
            <a:avLst/>
          </a:prstGeom>
        </p:spPr>
      </p:pic>
      <p:sp>
        <p:nvSpPr>
          <p:cNvPr id="63" name="Rectangle 125">
            <a:extLst>
              <a:ext uri="{FF2B5EF4-FFF2-40B4-BE49-F238E27FC236}">
                <a16:creationId xmlns:a16="http://schemas.microsoft.com/office/drawing/2014/main" id="{43D5DF86-EADA-424C-B527-2541922CB2C9}"/>
              </a:ext>
            </a:extLst>
          </p:cNvPr>
          <p:cNvSpPr>
            <a:spLocks noChangeArrowheads="1"/>
          </p:cNvSpPr>
          <p:nvPr userDrawn="1"/>
        </p:nvSpPr>
        <p:spPr bwMode="auto">
          <a:xfrm>
            <a:off x="0" y="0"/>
            <a:ext cx="9144000" cy="1173045"/>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27" name="Rectangle 26"/>
          <p:cNvSpPr/>
          <p:nvPr userDrawn="1"/>
        </p:nvSpPr>
        <p:spPr>
          <a:xfrm>
            <a:off x="6940066" y="1173046"/>
            <a:ext cx="2203934" cy="54309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94493"/>
          <a:stretch/>
        </p:blipFill>
        <p:spPr>
          <a:xfrm>
            <a:off x="0" y="6538125"/>
            <a:ext cx="9144000" cy="327458"/>
          </a:xfrm>
          <a:prstGeom prst="rect">
            <a:avLst/>
          </a:prstGeom>
        </p:spPr>
      </p:pic>
      <p:sp>
        <p:nvSpPr>
          <p:cNvPr id="28" name="Rectangle 125"/>
          <p:cNvSpPr>
            <a:spLocks noChangeArrowheads="1"/>
          </p:cNvSpPr>
          <p:nvPr userDrawn="1"/>
        </p:nvSpPr>
        <p:spPr bwMode="auto">
          <a:xfrm>
            <a:off x="0" y="6519837"/>
            <a:ext cx="9144000" cy="345747"/>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4" name="Rectangle 3"/>
          <p:cNvSpPr/>
          <p:nvPr userDrawn="1"/>
        </p:nvSpPr>
        <p:spPr>
          <a:xfrm>
            <a:off x="0" y="1070748"/>
            <a:ext cx="9144000" cy="1463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98F0C3-BCED-4E82-BDD5-C8DE6133F0BE}"/>
              </a:ext>
            </a:extLst>
          </p:cNvPr>
          <p:cNvPicPr>
            <a:picLocks noChangeAspect="1"/>
          </p:cNvPicPr>
          <p:nvPr userDrawn="1"/>
        </p:nvPicPr>
        <p:blipFill>
          <a:blip r:embed="rId4"/>
          <a:stretch>
            <a:fillRect/>
          </a:stretch>
        </p:blipFill>
        <p:spPr>
          <a:xfrm>
            <a:off x="120650" y="97303"/>
            <a:ext cx="1735811" cy="816039"/>
          </a:xfrm>
          <a:prstGeom prst="rect">
            <a:avLst/>
          </a:prstGeom>
        </p:spPr>
      </p:pic>
      <p:sp>
        <p:nvSpPr>
          <p:cNvPr id="54" name="Text Box 124">
            <a:extLst>
              <a:ext uri="{FF2B5EF4-FFF2-40B4-BE49-F238E27FC236}">
                <a16:creationId xmlns:a16="http://schemas.microsoft.com/office/drawing/2014/main" id="{F6B071FD-21FF-4B70-834A-7BB06ADCC0E1}"/>
              </a:ext>
            </a:extLst>
          </p:cNvPr>
          <p:cNvSpPr txBox="1">
            <a:spLocks noChangeArrowheads="1"/>
          </p:cNvSpPr>
          <p:nvPr userDrawn="1"/>
        </p:nvSpPr>
        <p:spPr bwMode="auto">
          <a:xfrm>
            <a:off x="120650" y="6710072"/>
            <a:ext cx="23368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12140 Carissa Commerce Ct, Suite 102 | 239.481.3800</a:t>
            </a:r>
          </a:p>
        </p:txBody>
      </p:sp>
      <p:sp>
        <p:nvSpPr>
          <p:cNvPr id="56" name="Rectangle 55">
            <a:extLst>
              <a:ext uri="{FF2B5EF4-FFF2-40B4-BE49-F238E27FC236}">
                <a16:creationId xmlns:a16="http://schemas.microsoft.com/office/drawing/2014/main" id="{4F9713CC-28FE-4658-9FCA-CA6BFE83BBB6}"/>
              </a:ext>
            </a:extLst>
          </p:cNvPr>
          <p:cNvSpPr/>
          <p:nvPr userDrawn="1"/>
        </p:nvSpPr>
        <p:spPr>
          <a:xfrm>
            <a:off x="761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FORT MYERS, FL 33966</a:t>
            </a:r>
          </a:p>
        </p:txBody>
      </p:sp>
      <p:sp>
        <p:nvSpPr>
          <p:cNvPr id="57" name="Rectangle 56">
            <a:extLst>
              <a:ext uri="{FF2B5EF4-FFF2-40B4-BE49-F238E27FC236}">
                <a16:creationId xmlns:a16="http://schemas.microsoft.com/office/drawing/2014/main" id="{E65056EE-2DDC-4696-A70E-4BC2E25E8117}"/>
              </a:ext>
            </a:extLst>
          </p:cNvPr>
          <p:cNvSpPr/>
          <p:nvPr userDrawn="1"/>
        </p:nvSpPr>
        <p:spPr>
          <a:xfrm>
            <a:off x="0" y="6519837"/>
            <a:ext cx="9144000" cy="18288"/>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Box 124">
            <a:extLst>
              <a:ext uri="{FF2B5EF4-FFF2-40B4-BE49-F238E27FC236}">
                <a16:creationId xmlns:a16="http://schemas.microsoft.com/office/drawing/2014/main" id="{D2C5E836-C0E5-425F-9CC8-E07A8CE2357B}"/>
              </a:ext>
            </a:extLst>
          </p:cNvPr>
          <p:cNvSpPr txBox="1">
            <a:spLocks noChangeArrowheads="1"/>
          </p:cNvSpPr>
          <p:nvPr userDrawn="1"/>
        </p:nvSpPr>
        <p:spPr bwMode="auto">
          <a:xfrm>
            <a:off x="3855014" y="6710072"/>
            <a:ext cx="203087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1100 </a:t>
            </a:r>
            <a:r>
              <a:rPr lang="fr-FR" sz="700" b="1" dirty="0" err="1">
                <a:solidFill>
                  <a:schemeClr val="bg1"/>
                </a:solidFill>
                <a:latin typeface="Futura Bk BT" panose="020B0502020204020303" pitchFamily="34" charset="0"/>
              </a:rPr>
              <a:t>Fifth</a:t>
            </a:r>
            <a:r>
              <a:rPr lang="fr-FR" sz="700" b="1" dirty="0">
                <a:solidFill>
                  <a:schemeClr val="bg1"/>
                </a:solidFill>
                <a:latin typeface="Futura Bk BT" panose="020B0502020204020303" pitchFamily="34" charset="0"/>
              </a:rPr>
              <a:t> Avenue S, Suite 100 | 239.659.1447</a:t>
            </a:r>
          </a:p>
        </p:txBody>
      </p:sp>
      <p:sp>
        <p:nvSpPr>
          <p:cNvPr id="59" name="Rectangle 58">
            <a:extLst>
              <a:ext uri="{FF2B5EF4-FFF2-40B4-BE49-F238E27FC236}">
                <a16:creationId xmlns:a16="http://schemas.microsoft.com/office/drawing/2014/main" id="{CAC279D5-CC2A-4F4A-9E0A-C0C23802B4CF}"/>
              </a:ext>
            </a:extLst>
          </p:cNvPr>
          <p:cNvSpPr/>
          <p:nvPr userDrawn="1"/>
        </p:nvSpPr>
        <p:spPr>
          <a:xfrm>
            <a:off x="3810563"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NAPLES, FL 34102</a:t>
            </a:r>
          </a:p>
        </p:txBody>
      </p:sp>
      <p:sp>
        <p:nvSpPr>
          <p:cNvPr id="60" name="Text Box 124">
            <a:extLst>
              <a:ext uri="{FF2B5EF4-FFF2-40B4-BE49-F238E27FC236}">
                <a16:creationId xmlns:a16="http://schemas.microsoft.com/office/drawing/2014/main" id="{E22140A0-BE77-404C-9F8B-1946EBB2C6B6}"/>
              </a:ext>
            </a:extLst>
          </p:cNvPr>
          <p:cNvSpPr txBox="1">
            <a:spLocks noChangeArrowheads="1"/>
          </p:cNvSpPr>
          <p:nvPr userDrawn="1"/>
        </p:nvSpPr>
        <p:spPr bwMode="auto">
          <a:xfrm>
            <a:off x="7283450" y="6710072"/>
            <a:ext cx="17399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368 NW Alice Avenue | 772.403.5204</a:t>
            </a:r>
          </a:p>
        </p:txBody>
      </p:sp>
      <p:sp>
        <p:nvSpPr>
          <p:cNvPr id="61" name="Rectangle 60">
            <a:extLst>
              <a:ext uri="{FF2B5EF4-FFF2-40B4-BE49-F238E27FC236}">
                <a16:creationId xmlns:a16="http://schemas.microsoft.com/office/drawing/2014/main" id="{03B6646D-DC83-4E8F-A32E-F212EB03DB88}"/>
              </a:ext>
            </a:extLst>
          </p:cNvPr>
          <p:cNvSpPr/>
          <p:nvPr userDrawn="1"/>
        </p:nvSpPr>
        <p:spPr>
          <a:xfrm>
            <a:off x="72389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Stuart, FL 34994</a:t>
            </a:r>
          </a:p>
        </p:txBody>
      </p:sp>
      <p:pic>
        <p:nvPicPr>
          <p:cNvPr id="78" name="Picture 12">
            <a:extLst>
              <a:ext uri="{FF2B5EF4-FFF2-40B4-BE49-F238E27FC236}">
                <a16:creationId xmlns:a16="http://schemas.microsoft.com/office/drawing/2014/main" id="{3487789A-8ADC-401D-B0A1-5300FD8C88F9}"/>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21000"/>
                    </a14:imgEffect>
                  </a14:imgLayer>
                </a14:imgProps>
              </a:ext>
            </a:extLst>
          </a:blip>
          <a:stretch>
            <a:fillRect/>
          </a:stretch>
        </p:blipFill>
        <p:spPr bwMode="auto">
          <a:xfrm>
            <a:off x="110065" y="1028340"/>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7F74030B-E0B7-4F63-AD8B-72639B8668D2}"/>
              </a:ext>
            </a:extLst>
          </p:cNvPr>
          <p:cNvSpPr/>
          <p:nvPr userDrawn="1"/>
        </p:nvSpPr>
        <p:spPr>
          <a:xfrm>
            <a:off x="269988" y="1011548"/>
            <a:ext cx="1377731"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CREconsultants.com</a:t>
            </a:r>
          </a:p>
        </p:txBody>
      </p:sp>
      <p:pic>
        <p:nvPicPr>
          <p:cNvPr id="75" name="Picture 6">
            <a:extLst>
              <a:ext uri="{FF2B5EF4-FFF2-40B4-BE49-F238E27FC236}">
                <a16:creationId xmlns:a16="http://schemas.microsoft.com/office/drawing/2014/main" id="{87DBAE63-BC35-456F-B937-7B84E35620E5}"/>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21000"/>
                    </a14:imgEffect>
                  </a14:imgLayer>
                </a14:imgProps>
              </a:ext>
            </a:extLst>
          </a:blip>
          <a:stretch>
            <a:fillRect/>
          </a:stretch>
        </p:blipFill>
        <p:spPr bwMode="auto">
          <a:xfrm>
            <a:off x="1676400" y="1029087"/>
            <a:ext cx="217963" cy="21796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a:extLst>
              <a:ext uri="{FF2B5EF4-FFF2-40B4-BE49-F238E27FC236}">
                <a16:creationId xmlns:a16="http://schemas.microsoft.com/office/drawing/2014/main" id="{507F8F02-ACB7-4578-A584-2E8EAD1F59BF}"/>
              </a:ext>
            </a:extLst>
          </p:cNvPr>
          <p:cNvPicPr>
            <a:picLocks noChangeAspect="1" noChangeArrowheads="1"/>
          </p:cNvPicPr>
          <p:nvPr userDrawn="1"/>
        </p:nvPicPr>
        <p:blipFill>
          <a:blip r:embed="rId9">
            <a:extLst>
              <a:ext uri="{BEBA8EAE-BF5A-486C-A8C5-ECC9F3942E4B}">
                <a14:imgProps xmlns:a14="http://schemas.microsoft.com/office/drawing/2010/main">
                  <a14:imgLayer r:embed="rId10">
                    <a14:imgEffect>
                      <a14:brightnessContrast bright="21000"/>
                    </a14:imgEffect>
                  </a14:imgLayer>
                </a14:imgProps>
              </a:ext>
            </a:extLst>
          </a:blip>
          <a:stretch>
            <a:fillRect/>
          </a:stretch>
        </p:blipFill>
        <p:spPr bwMode="auto">
          <a:xfrm>
            <a:off x="5802728" y="1028340"/>
            <a:ext cx="219456" cy="21945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a:extLst>
              <a:ext uri="{FF2B5EF4-FFF2-40B4-BE49-F238E27FC236}">
                <a16:creationId xmlns:a16="http://schemas.microsoft.com/office/drawing/2014/main" id="{CE60BD5F-1579-4E71-BC2D-5384E32A7EF3}"/>
              </a:ext>
            </a:extLst>
          </p:cNvPr>
          <p:cNvPicPr>
            <a:picLocks noChangeAspect="1" noChangeArrowheads="1"/>
          </p:cNvPicPr>
          <p:nvPr userDrawn="1"/>
        </p:nvPicPr>
        <p:blipFill>
          <a:blip r:embed="rId11">
            <a:extLst>
              <a:ext uri="{BEBA8EAE-BF5A-486C-A8C5-ECC9F3942E4B}">
                <a14:imgProps xmlns:a14="http://schemas.microsoft.com/office/drawing/2010/main">
                  <a14:imgLayer r:embed="rId12">
                    <a14:imgEffect>
                      <a14:brightnessContrast bright="10000"/>
                    </a14:imgEffect>
                  </a14:imgLayer>
                </a14:imgProps>
              </a:ext>
            </a:extLst>
          </a:blip>
          <a:stretch>
            <a:fillRect/>
          </a:stretch>
        </p:blipFill>
        <p:spPr bwMode="auto">
          <a:xfrm>
            <a:off x="4533900" y="1028340"/>
            <a:ext cx="219456" cy="2194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A561B08-CF78-423E-B389-78ACB109F19E}"/>
              </a:ext>
            </a:extLst>
          </p:cNvPr>
          <p:cNvPicPr>
            <a:picLocks noChangeAspect="1"/>
          </p:cNvPicPr>
          <p:nvPr userDrawn="1"/>
        </p:nvPicPr>
        <p:blipFill rotWithShape="1">
          <a:blip r:embed="rId13"/>
          <a:srcRect l="5761" t="9875" r="9971" b="10275"/>
          <a:stretch/>
        </p:blipFill>
        <p:spPr>
          <a:xfrm>
            <a:off x="8050552" y="57415"/>
            <a:ext cx="963184" cy="1371600"/>
          </a:xfrm>
          <a:prstGeom prst="rect">
            <a:avLst/>
          </a:prstGeom>
        </p:spPr>
      </p:pic>
      <p:sp>
        <p:nvSpPr>
          <p:cNvPr id="22" name="Rectangle 21">
            <a:extLst>
              <a:ext uri="{FF2B5EF4-FFF2-40B4-BE49-F238E27FC236}">
                <a16:creationId xmlns:a16="http://schemas.microsoft.com/office/drawing/2014/main" id="{08E64046-8EAD-4CC3-9C3F-FB34662455F0}"/>
              </a:ext>
            </a:extLst>
          </p:cNvPr>
          <p:cNvSpPr/>
          <p:nvPr userDrawn="1"/>
        </p:nvSpPr>
        <p:spPr>
          <a:xfrm>
            <a:off x="1793245" y="1019714"/>
            <a:ext cx="1452049"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 239.659.1447 x223</a:t>
            </a:r>
          </a:p>
        </p:txBody>
      </p:sp>
      <p:sp>
        <p:nvSpPr>
          <p:cNvPr id="23" name="Rectangle 22">
            <a:extLst>
              <a:ext uri="{FF2B5EF4-FFF2-40B4-BE49-F238E27FC236}">
                <a16:creationId xmlns:a16="http://schemas.microsoft.com/office/drawing/2014/main" id="{7C29EBBB-34FD-432F-A0A3-6FD91C1CF739}"/>
              </a:ext>
            </a:extLst>
          </p:cNvPr>
          <p:cNvSpPr/>
          <p:nvPr userDrawn="1"/>
        </p:nvSpPr>
        <p:spPr>
          <a:xfrm>
            <a:off x="5947058" y="1017355"/>
            <a:ext cx="2130142" cy="246221"/>
          </a:xfrm>
          <a:prstGeom prst="rect">
            <a:avLst/>
          </a:prstGeom>
        </p:spPr>
        <p:txBody>
          <a:bodyPr wrap="square">
            <a:spAutoFit/>
          </a:bodyPr>
          <a:lstStyle/>
          <a:p>
            <a:pPr>
              <a:lnSpc>
                <a:spcPts val="1200"/>
              </a:lnSpc>
            </a:pPr>
            <a:r>
              <a:rPr lang="en-US" sz="1000" spc="-20" dirty="0">
                <a:solidFill>
                  <a:schemeClr val="bg1"/>
                </a:solidFill>
                <a:latin typeface="Futura Bk BT" panose="020B0502020204020303" pitchFamily="34" charset="0"/>
              </a:rPr>
              <a:t>david.wallace@creconsultants.com</a:t>
            </a:r>
          </a:p>
        </p:txBody>
      </p:sp>
      <p:sp>
        <p:nvSpPr>
          <p:cNvPr id="24" name="Rectangle 23">
            <a:extLst>
              <a:ext uri="{FF2B5EF4-FFF2-40B4-BE49-F238E27FC236}">
                <a16:creationId xmlns:a16="http://schemas.microsoft.com/office/drawing/2014/main" id="{0D00BA8B-9CC5-43E2-964A-CE5E8436272A}"/>
              </a:ext>
            </a:extLst>
          </p:cNvPr>
          <p:cNvSpPr/>
          <p:nvPr userDrawn="1"/>
        </p:nvSpPr>
        <p:spPr>
          <a:xfrm>
            <a:off x="4683459" y="1019714"/>
            <a:ext cx="1012970"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239.659.4028</a:t>
            </a:r>
          </a:p>
        </p:txBody>
      </p:sp>
      <p:pic>
        <p:nvPicPr>
          <p:cNvPr id="25" name="Picture 6">
            <a:extLst>
              <a:ext uri="{FF2B5EF4-FFF2-40B4-BE49-F238E27FC236}">
                <a16:creationId xmlns:a16="http://schemas.microsoft.com/office/drawing/2014/main" id="{7D3D3B1F-8978-4982-B132-30E5E01AFE24}"/>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21000"/>
                    </a14:imgEffect>
                  </a14:imgLayer>
                </a14:imgProps>
              </a:ext>
            </a:extLst>
          </a:blip>
          <a:stretch>
            <a:fillRect/>
          </a:stretch>
        </p:blipFill>
        <p:spPr bwMode="auto">
          <a:xfrm>
            <a:off x="3193606" y="1031184"/>
            <a:ext cx="217963" cy="21796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F17139CC-B1A5-4869-B5AC-32992A44A964}"/>
              </a:ext>
            </a:extLst>
          </p:cNvPr>
          <p:cNvSpPr/>
          <p:nvPr userDrawn="1"/>
        </p:nvSpPr>
        <p:spPr>
          <a:xfrm>
            <a:off x="3358315" y="1021811"/>
            <a:ext cx="1012970"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239.571.7575</a:t>
            </a:r>
          </a:p>
        </p:txBody>
      </p:sp>
    </p:spTree>
    <p:extLst>
      <p:ext uri="{BB962C8B-B14F-4D97-AF65-F5344CB8AC3E}">
        <p14:creationId xmlns:p14="http://schemas.microsoft.com/office/powerpoint/2010/main" val="14031766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xtra Pages Layou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1B740D-7CF2-491D-B72C-7F8221B6DE3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6" b="79956"/>
          <a:stretch/>
        </p:blipFill>
        <p:spPr>
          <a:xfrm>
            <a:off x="0" y="0"/>
            <a:ext cx="9144000" cy="1173045"/>
          </a:xfrm>
          <a:prstGeom prst="rect">
            <a:avLst/>
          </a:prstGeom>
        </p:spPr>
      </p:pic>
      <p:sp>
        <p:nvSpPr>
          <p:cNvPr id="13" name="Rectangle 125">
            <a:extLst>
              <a:ext uri="{FF2B5EF4-FFF2-40B4-BE49-F238E27FC236}">
                <a16:creationId xmlns:a16="http://schemas.microsoft.com/office/drawing/2014/main" id="{CD1A9C6E-9D1E-4B46-92BB-08E6EE2E9EB6}"/>
              </a:ext>
            </a:extLst>
          </p:cNvPr>
          <p:cNvSpPr>
            <a:spLocks noChangeArrowheads="1"/>
          </p:cNvSpPr>
          <p:nvPr userDrawn="1"/>
        </p:nvSpPr>
        <p:spPr bwMode="auto">
          <a:xfrm>
            <a:off x="0" y="0"/>
            <a:ext cx="9144000" cy="1173045"/>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14" name="Rectangle 13">
            <a:extLst>
              <a:ext uri="{FF2B5EF4-FFF2-40B4-BE49-F238E27FC236}">
                <a16:creationId xmlns:a16="http://schemas.microsoft.com/office/drawing/2014/main" id="{338F3B47-01C1-4CD6-BA29-D74A0F37EC34}"/>
              </a:ext>
            </a:extLst>
          </p:cNvPr>
          <p:cNvSpPr/>
          <p:nvPr userDrawn="1"/>
        </p:nvSpPr>
        <p:spPr>
          <a:xfrm>
            <a:off x="0" y="1070748"/>
            <a:ext cx="9144000" cy="1463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E1AF343-1914-46BC-9028-129E57F27F5F}"/>
              </a:ext>
            </a:extLst>
          </p:cNvPr>
          <p:cNvPicPr>
            <a:picLocks noChangeAspect="1"/>
          </p:cNvPicPr>
          <p:nvPr userDrawn="1"/>
        </p:nvPicPr>
        <p:blipFill>
          <a:blip r:embed="rId4"/>
          <a:stretch>
            <a:fillRect/>
          </a:stretch>
        </p:blipFill>
        <p:spPr>
          <a:xfrm>
            <a:off x="120650" y="97303"/>
            <a:ext cx="1735811" cy="816039"/>
          </a:xfrm>
          <a:prstGeom prst="rect">
            <a:avLst/>
          </a:prstGeom>
        </p:spPr>
      </p:pic>
      <p:pic>
        <p:nvPicPr>
          <p:cNvPr id="16" name="Picture 12">
            <a:extLst>
              <a:ext uri="{FF2B5EF4-FFF2-40B4-BE49-F238E27FC236}">
                <a16:creationId xmlns:a16="http://schemas.microsoft.com/office/drawing/2014/main" id="{C59653D8-41A6-4057-9519-EA4EF8452B40}"/>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21000"/>
                    </a14:imgEffect>
                  </a14:imgLayer>
                </a14:imgProps>
              </a:ext>
            </a:extLst>
          </a:blip>
          <a:stretch>
            <a:fillRect/>
          </a:stretch>
        </p:blipFill>
        <p:spPr bwMode="auto">
          <a:xfrm>
            <a:off x="110065" y="1028340"/>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B06D18E-B19E-4907-B0CD-F2E4DB5D5521}"/>
              </a:ext>
            </a:extLst>
          </p:cNvPr>
          <p:cNvSpPr/>
          <p:nvPr userDrawn="1"/>
        </p:nvSpPr>
        <p:spPr>
          <a:xfrm>
            <a:off x="269988" y="1011548"/>
            <a:ext cx="1377731"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CREconsultants.com</a:t>
            </a:r>
          </a:p>
        </p:txBody>
      </p:sp>
      <p:pic>
        <p:nvPicPr>
          <p:cNvPr id="18" name="Picture 6">
            <a:extLst>
              <a:ext uri="{FF2B5EF4-FFF2-40B4-BE49-F238E27FC236}">
                <a16:creationId xmlns:a16="http://schemas.microsoft.com/office/drawing/2014/main" id="{6053F81F-383A-4CD9-8F00-8329E981A6A2}"/>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21000"/>
                    </a14:imgEffect>
                  </a14:imgLayer>
                </a14:imgProps>
              </a:ext>
            </a:extLst>
          </a:blip>
          <a:stretch>
            <a:fillRect/>
          </a:stretch>
        </p:blipFill>
        <p:spPr bwMode="auto">
          <a:xfrm>
            <a:off x="2004886" y="1029087"/>
            <a:ext cx="217963" cy="2179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655FDF04-D909-4DFD-BD11-2F404D7D385C}"/>
              </a:ext>
            </a:extLst>
          </p:cNvPr>
          <p:cNvPicPr>
            <a:picLocks noChangeAspect="1" noChangeArrowheads="1"/>
          </p:cNvPicPr>
          <p:nvPr userDrawn="1"/>
        </p:nvPicPr>
        <p:blipFill>
          <a:blip r:embed="rId9">
            <a:extLst>
              <a:ext uri="{BEBA8EAE-BF5A-486C-A8C5-ECC9F3942E4B}">
                <a14:imgProps xmlns:a14="http://schemas.microsoft.com/office/drawing/2010/main">
                  <a14:imgLayer r:embed="rId10">
                    <a14:imgEffect>
                      <a14:brightnessContrast bright="21000"/>
                    </a14:imgEffect>
                  </a14:imgLayer>
                </a14:imgProps>
              </a:ext>
            </a:extLst>
          </a:blip>
          <a:stretch>
            <a:fillRect/>
          </a:stretch>
        </p:blipFill>
        <p:spPr bwMode="auto">
          <a:xfrm>
            <a:off x="5345529" y="1028340"/>
            <a:ext cx="219456" cy="2194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B3A14990-BAA2-4BAA-B853-B33FF24F4B7F}"/>
              </a:ext>
            </a:extLst>
          </p:cNvPr>
          <p:cNvPicPr>
            <a:picLocks noChangeAspect="1" noChangeArrowheads="1"/>
          </p:cNvPicPr>
          <p:nvPr userDrawn="1"/>
        </p:nvPicPr>
        <p:blipFill>
          <a:blip r:embed="rId11">
            <a:extLst>
              <a:ext uri="{BEBA8EAE-BF5A-486C-A8C5-ECC9F3942E4B}">
                <a14:imgProps xmlns:a14="http://schemas.microsoft.com/office/drawing/2010/main">
                  <a14:imgLayer r:embed="rId12">
                    <a14:imgEffect>
                      <a14:brightnessContrast bright="10000"/>
                    </a14:imgEffect>
                  </a14:imgLayer>
                </a14:imgProps>
              </a:ext>
            </a:extLst>
          </a:blip>
          <a:stretch>
            <a:fillRect/>
          </a:stretch>
        </p:blipFill>
        <p:spPr bwMode="auto">
          <a:xfrm>
            <a:off x="3825834" y="1028340"/>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BB4C681-BD9C-428A-86D5-B662DBE74FF2}"/>
              </a:ext>
            </a:extLst>
          </p:cNvPr>
          <p:cNvSpPr/>
          <p:nvPr userDrawn="1"/>
        </p:nvSpPr>
        <p:spPr>
          <a:xfrm rot="5400000">
            <a:off x="5614854" y="3328856"/>
            <a:ext cx="6857996" cy="2002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lumMod val="50000"/>
                </a:prstClr>
              </a:solidFill>
            </a:endParaRPr>
          </a:p>
        </p:txBody>
      </p:sp>
    </p:spTree>
    <p:extLst>
      <p:ext uri="{BB962C8B-B14F-4D97-AF65-F5344CB8AC3E}">
        <p14:creationId xmlns:p14="http://schemas.microsoft.com/office/powerpoint/2010/main" val="66202495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3E11112-098A-4841-85AD-27D6BA66146C}"/>
              </a:ext>
            </a:extLst>
          </p:cNvPr>
          <p:cNvSpPr/>
          <p:nvPr userDrawn="1"/>
        </p:nvSpPr>
        <p:spPr>
          <a:xfrm>
            <a:off x="0" y="1287209"/>
            <a:ext cx="6940066" cy="53167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0AA108B-1C68-40E5-94F5-D53AB52BB496}"/>
              </a:ext>
            </a:extLst>
          </p:cNvPr>
          <p:cNvSpPr/>
          <p:nvPr userDrawn="1"/>
        </p:nvSpPr>
        <p:spPr>
          <a:xfrm>
            <a:off x="3638048" y="444209"/>
            <a:ext cx="5720565" cy="923330"/>
          </a:xfrm>
          <a:prstGeom prst="rect">
            <a:avLst/>
          </a:prstGeom>
        </p:spPr>
        <p:txBody>
          <a:bodyPr wrap="square">
            <a:spAutoFit/>
          </a:bodyPr>
          <a:lstStyle/>
          <a:p>
            <a:pPr algn="l"/>
            <a:r>
              <a:rPr lang="en-US" sz="5400" b="0" i="0" cap="none" spc="0" baseline="0" dirty="0">
                <a:solidFill>
                  <a:schemeClr val="bg1">
                    <a:lumMod val="95000"/>
                    <a:alpha val="78000"/>
                  </a:schemeClr>
                </a:solidFill>
                <a:latin typeface="Minion Pro" panose="02040503050306020203" pitchFamily="18" charset="0"/>
                <a:ea typeface="Adobe Gothic Std B" panose="020B0800000000000000" pitchFamily="34" charset="-128"/>
              </a:rPr>
              <a:t>Randal Mercer</a:t>
            </a:r>
          </a:p>
        </p:txBody>
      </p:sp>
      <p:sp>
        <p:nvSpPr>
          <p:cNvPr id="27" name="Rectangle 26"/>
          <p:cNvSpPr/>
          <p:nvPr userDrawn="1"/>
        </p:nvSpPr>
        <p:spPr>
          <a:xfrm>
            <a:off x="6940066" y="1287209"/>
            <a:ext cx="2203934" cy="53167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94493"/>
          <a:stretch/>
        </p:blipFill>
        <p:spPr>
          <a:xfrm>
            <a:off x="0" y="6538125"/>
            <a:ext cx="9144000" cy="327458"/>
          </a:xfrm>
          <a:prstGeom prst="rect">
            <a:avLst/>
          </a:prstGeom>
        </p:spPr>
      </p:pic>
      <p:sp>
        <p:nvSpPr>
          <p:cNvPr id="28" name="Rectangle 125"/>
          <p:cNvSpPr>
            <a:spLocks noChangeArrowheads="1"/>
          </p:cNvSpPr>
          <p:nvPr userDrawn="1"/>
        </p:nvSpPr>
        <p:spPr bwMode="auto">
          <a:xfrm>
            <a:off x="0" y="6519837"/>
            <a:ext cx="9144000" cy="345747"/>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4" name="Rectangle 3"/>
          <p:cNvSpPr/>
          <p:nvPr userDrawn="1"/>
        </p:nvSpPr>
        <p:spPr>
          <a:xfrm>
            <a:off x="0" y="1172352"/>
            <a:ext cx="9144000" cy="1463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Box 124">
            <a:extLst>
              <a:ext uri="{FF2B5EF4-FFF2-40B4-BE49-F238E27FC236}">
                <a16:creationId xmlns:a16="http://schemas.microsoft.com/office/drawing/2014/main" id="{F6B071FD-21FF-4B70-834A-7BB06ADCC0E1}"/>
              </a:ext>
            </a:extLst>
          </p:cNvPr>
          <p:cNvSpPr txBox="1">
            <a:spLocks noChangeArrowheads="1"/>
          </p:cNvSpPr>
          <p:nvPr userDrawn="1"/>
        </p:nvSpPr>
        <p:spPr bwMode="auto">
          <a:xfrm>
            <a:off x="120650" y="6710072"/>
            <a:ext cx="23368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12140 Carissa Commerce Ct, Suite 102 | 239.481.3800</a:t>
            </a:r>
          </a:p>
        </p:txBody>
      </p:sp>
      <p:sp>
        <p:nvSpPr>
          <p:cNvPr id="56" name="Rectangle 55">
            <a:extLst>
              <a:ext uri="{FF2B5EF4-FFF2-40B4-BE49-F238E27FC236}">
                <a16:creationId xmlns:a16="http://schemas.microsoft.com/office/drawing/2014/main" id="{4F9713CC-28FE-4658-9FCA-CA6BFE83BBB6}"/>
              </a:ext>
            </a:extLst>
          </p:cNvPr>
          <p:cNvSpPr/>
          <p:nvPr userDrawn="1"/>
        </p:nvSpPr>
        <p:spPr>
          <a:xfrm>
            <a:off x="761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FORT MYERS, FL 33966</a:t>
            </a:r>
          </a:p>
        </p:txBody>
      </p:sp>
      <p:sp>
        <p:nvSpPr>
          <p:cNvPr id="57" name="Rectangle 56">
            <a:extLst>
              <a:ext uri="{FF2B5EF4-FFF2-40B4-BE49-F238E27FC236}">
                <a16:creationId xmlns:a16="http://schemas.microsoft.com/office/drawing/2014/main" id="{E65056EE-2DDC-4696-A70E-4BC2E25E8117}"/>
              </a:ext>
            </a:extLst>
          </p:cNvPr>
          <p:cNvSpPr/>
          <p:nvPr userDrawn="1"/>
        </p:nvSpPr>
        <p:spPr>
          <a:xfrm>
            <a:off x="0" y="6519837"/>
            <a:ext cx="9144000" cy="18288"/>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Box 124">
            <a:extLst>
              <a:ext uri="{FF2B5EF4-FFF2-40B4-BE49-F238E27FC236}">
                <a16:creationId xmlns:a16="http://schemas.microsoft.com/office/drawing/2014/main" id="{D2C5E836-C0E5-425F-9CC8-E07A8CE2357B}"/>
              </a:ext>
            </a:extLst>
          </p:cNvPr>
          <p:cNvSpPr txBox="1">
            <a:spLocks noChangeArrowheads="1"/>
          </p:cNvSpPr>
          <p:nvPr userDrawn="1"/>
        </p:nvSpPr>
        <p:spPr bwMode="auto">
          <a:xfrm>
            <a:off x="3855014" y="6710072"/>
            <a:ext cx="203087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1100 </a:t>
            </a:r>
            <a:r>
              <a:rPr lang="fr-FR" sz="700" b="1" dirty="0" err="1">
                <a:solidFill>
                  <a:schemeClr val="bg1"/>
                </a:solidFill>
                <a:latin typeface="Futura Bk BT" panose="020B0502020204020303" pitchFamily="34" charset="0"/>
              </a:rPr>
              <a:t>Fifth</a:t>
            </a:r>
            <a:r>
              <a:rPr lang="fr-FR" sz="700" b="1" dirty="0">
                <a:solidFill>
                  <a:schemeClr val="bg1"/>
                </a:solidFill>
                <a:latin typeface="Futura Bk BT" panose="020B0502020204020303" pitchFamily="34" charset="0"/>
              </a:rPr>
              <a:t> Avenue S, Suite 100 | 239.659.1447</a:t>
            </a:r>
          </a:p>
        </p:txBody>
      </p:sp>
      <p:sp>
        <p:nvSpPr>
          <p:cNvPr id="59" name="Rectangle 58">
            <a:extLst>
              <a:ext uri="{FF2B5EF4-FFF2-40B4-BE49-F238E27FC236}">
                <a16:creationId xmlns:a16="http://schemas.microsoft.com/office/drawing/2014/main" id="{CAC279D5-CC2A-4F4A-9E0A-C0C23802B4CF}"/>
              </a:ext>
            </a:extLst>
          </p:cNvPr>
          <p:cNvSpPr/>
          <p:nvPr userDrawn="1"/>
        </p:nvSpPr>
        <p:spPr>
          <a:xfrm>
            <a:off x="3810563"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NAPLES, FL 34102</a:t>
            </a:r>
          </a:p>
        </p:txBody>
      </p:sp>
      <p:sp>
        <p:nvSpPr>
          <p:cNvPr id="60" name="Text Box 124">
            <a:extLst>
              <a:ext uri="{FF2B5EF4-FFF2-40B4-BE49-F238E27FC236}">
                <a16:creationId xmlns:a16="http://schemas.microsoft.com/office/drawing/2014/main" id="{E22140A0-BE77-404C-9F8B-1946EBB2C6B6}"/>
              </a:ext>
            </a:extLst>
          </p:cNvPr>
          <p:cNvSpPr txBox="1">
            <a:spLocks noChangeArrowheads="1"/>
          </p:cNvSpPr>
          <p:nvPr userDrawn="1"/>
        </p:nvSpPr>
        <p:spPr bwMode="auto">
          <a:xfrm>
            <a:off x="7283450" y="6710072"/>
            <a:ext cx="17399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368 NW Alice Avenue | 772.403.5204</a:t>
            </a:r>
          </a:p>
        </p:txBody>
      </p:sp>
      <p:sp>
        <p:nvSpPr>
          <p:cNvPr id="61" name="Rectangle 60">
            <a:extLst>
              <a:ext uri="{FF2B5EF4-FFF2-40B4-BE49-F238E27FC236}">
                <a16:creationId xmlns:a16="http://schemas.microsoft.com/office/drawing/2014/main" id="{03B6646D-DC83-4E8F-A32E-F212EB03DB88}"/>
              </a:ext>
            </a:extLst>
          </p:cNvPr>
          <p:cNvSpPr/>
          <p:nvPr userDrawn="1"/>
        </p:nvSpPr>
        <p:spPr>
          <a:xfrm>
            <a:off x="72389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Stuart, FL 34994</a:t>
            </a:r>
          </a:p>
        </p:txBody>
      </p:sp>
      <p:pic>
        <p:nvPicPr>
          <p:cNvPr id="78" name="Picture 12">
            <a:extLst>
              <a:ext uri="{FF2B5EF4-FFF2-40B4-BE49-F238E27FC236}">
                <a16:creationId xmlns:a16="http://schemas.microsoft.com/office/drawing/2014/main" id="{3487789A-8ADC-401D-B0A1-5300FD8C88F9}"/>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brightnessContrast bright="21000"/>
                    </a14:imgEffect>
                  </a14:imgLayer>
                </a14:imgProps>
              </a:ext>
            </a:extLst>
          </a:blip>
          <a:stretch>
            <a:fillRect/>
          </a:stretch>
        </p:blipFill>
        <p:spPr bwMode="auto">
          <a:xfrm>
            <a:off x="110065" y="1129944"/>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7F74030B-E0B7-4F63-AD8B-72639B8668D2}"/>
              </a:ext>
            </a:extLst>
          </p:cNvPr>
          <p:cNvSpPr/>
          <p:nvPr userDrawn="1"/>
        </p:nvSpPr>
        <p:spPr>
          <a:xfrm>
            <a:off x="269988" y="1113152"/>
            <a:ext cx="1377731"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CREconsultants.com</a:t>
            </a:r>
          </a:p>
        </p:txBody>
      </p:sp>
      <p:pic>
        <p:nvPicPr>
          <p:cNvPr id="26" name="Picture 25">
            <a:extLst>
              <a:ext uri="{FF2B5EF4-FFF2-40B4-BE49-F238E27FC236}">
                <a16:creationId xmlns:a16="http://schemas.microsoft.com/office/drawing/2014/main" id="{DF716947-1996-4173-ADA5-61E41D8C16B2}"/>
              </a:ext>
            </a:extLst>
          </p:cNvPr>
          <p:cNvPicPr>
            <a:picLocks noChangeAspect="1"/>
          </p:cNvPicPr>
          <p:nvPr userDrawn="1"/>
        </p:nvPicPr>
        <p:blipFill rotWithShape="1">
          <a:blip r:embed="rId6"/>
          <a:srcRect l="31937" t="10978" r="31517" b="52476"/>
          <a:stretch/>
        </p:blipFill>
        <p:spPr>
          <a:xfrm>
            <a:off x="8042198" y="57415"/>
            <a:ext cx="922751" cy="1384127"/>
          </a:xfrm>
          <a:prstGeom prst="rect">
            <a:avLst/>
          </a:prstGeom>
        </p:spPr>
      </p:pic>
      <p:pic>
        <p:nvPicPr>
          <p:cNvPr id="75" name="Picture 6">
            <a:extLst>
              <a:ext uri="{FF2B5EF4-FFF2-40B4-BE49-F238E27FC236}">
                <a16:creationId xmlns:a16="http://schemas.microsoft.com/office/drawing/2014/main" id="{87DBAE63-BC35-456F-B937-7B84E35620E5}"/>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21000"/>
                    </a14:imgEffect>
                  </a14:imgLayer>
                </a14:imgProps>
              </a:ext>
            </a:extLst>
          </a:blip>
          <a:stretch>
            <a:fillRect/>
          </a:stretch>
        </p:blipFill>
        <p:spPr bwMode="auto">
          <a:xfrm>
            <a:off x="2004886" y="1130691"/>
            <a:ext cx="217963" cy="21796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485C0A6-AB7A-4BC4-994C-9112E8D94D89}"/>
              </a:ext>
            </a:extLst>
          </p:cNvPr>
          <p:cNvSpPr/>
          <p:nvPr userDrawn="1"/>
        </p:nvSpPr>
        <p:spPr>
          <a:xfrm>
            <a:off x="2121731" y="1121318"/>
            <a:ext cx="1452049"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 239.481.3800 x214</a:t>
            </a:r>
          </a:p>
        </p:txBody>
      </p:sp>
      <p:pic>
        <p:nvPicPr>
          <p:cNvPr id="76" name="Picture 8">
            <a:extLst>
              <a:ext uri="{FF2B5EF4-FFF2-40B4-BE49-F238E27FC236}">
                <a16:creationId xmlns:a16="http://schemas.microsoft.com/office/drawing/2014/main" id="{507F8F02-ACB7-4578-A584-2E8EAD1F59BF}"/>
              </a:ext>
            </a:extLst>
          </p:cNvPr>
          <p:cNvPicPr>
            <a:picLocks noChangeAspect="1" noChangeArrowheads="1"/>
          </p:cNvPicPr>
          <p:nvPr userDrawn="1"/>
        </p:nvPicPr>
        <p:blipFill>
          <a:blip r:embed="rId9">
            <a:extLst>
              <a:ext uri="{BEBA8EAE-BF5A-486C-A8C5-ECC9F3942E4B}">
                <a14:imgProps xmlns:a14="http://schemas.microsoft.com/office/drawing/2010/main">
                  <a14:imgLayer r:embed="rId10">
                    <a14:imgEffect>
                      <a14:brightnessContrast bright="21000"/>
                    </a14:imgEffect>
                  </a14:imgLayer>
                </a14:imgProps>
              </a:ext>
            </a:extLst>
          </a:blip>
          <a:stretch>
            <a:fillRect/>
          </a:stretch>
        </p:blipFill>
        <p:spPr bwMode="auto">
          <a:xfrm>
            <a:off x="5345529" y="1129944"/>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D42A988-0C94-4767-B2F8-7818CC299378}"/>
              </a:ext>
            </a:extLst>
          </p:cNvPr>
          <p:cNvSpPr/>
          <p:nvPr userDrawn="1"/>
        </p:nvSpPr>
        <p:spPr>
          <a:xfrm>
            <a:off x="5489858" y="1118959"/>
            <a:ext cx="2519609"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randal.mercer@creconsultants.com</a:t>
            </a:r>
          </a:p>
        </p:txBody>
      </p:sp>
      <p:pic>
        <p:nvPicPr>
          <p:cNvPr id="77" name="Picture 10">
            <a:extLst>
              <a:ext uri="{FF2B5EF4-FFF2-40B4-BE49-F238E27FC236}">
                <a16:creationId xmlns:a16="http://schemas.microsoft.com/office/drawing/2014/main" id="{CE60BD5F-1579-4E71-BC2D-5384E32A7EF3}"/>
              </a:ext>
            </a:extLst>
          </p:cNvPr>
          <p:cNvPicPr>
            <a:picLocks noChangeAspect="1" noChangeArrowheads="1"/>
          </p:cNvPicPr>
          <p:nvPr userDrawn="1"/>
        </p:nvPicPr>
        <p:blipFill>
          <a:blip r:embed="rId11">
            <a:extLst>
              <a:ext uri="{BEBA8EAE-BF5A-486C-A8C5-ECC9F3942E4B}">
                <a14:imgProps xmlns:a14="http://schemas.microsoft.com/office/drawing/2010/main">
                  <a14:imgLayer r:embed="rId12">
                    <a14:imgEffect>
                      <a14:brightnessContrast bright="10000"/>
                    </a14:imgEffect>
                  </a14:imgLayer>
                </a14:imgProps>
              </a:ext>
            </a:extLst>
          </a:blip>
          <a:stretch>
            <a:fillRect/>
          </a:stretch>
        </p:blipFill>
        <p:spPr bwMode="auto">
          <a:xfrm>
            <a:off x="3825834" y="1129944"/>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4308694A-F507-4EA1-B6F7-A95C1A03B3BC}"/>
              </a:ext>
            </a:extLst>
          </p:cNvPr>
          <p:cNvSpPr/>
          <p:nvPr userDrawn="1"/>
        </p:nvSpPr>
        <p:spPr>
          <a:xfrm>
            <a:off x="3975393" y="1121318"/>
            <a:ext cx="1012970"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239.481.9950</a:t>
            </a:r>
          </a:p>
        </p:txBody>
      </p:sp>
      <p:sp>
        <p:nvSpPr>
          <p:cNvPr id="32" name="Parallelogram 31">
            <a:extLst>
              <a:ext uri="{FF2B5EF4-FFF2-40B4-BE49-F238E27FC236}">
                <a16:creationId xmlns:a16="http://schemas.microsoft.com/office/drawing/2014/main" id="{9A5B3880-E58C-4DA5-A44B-096E5209535D}"/>
              </a:ext>
            </a:extLst>
          </p:cNvPr>
          <p:cNvSpPr/>
          <p:nvPr userDrawn="1"/>
        </p:nvSpPr>
        <p:spPr>
          <a:xfrm flipH="1">
            <a:off x="4225926" y="203157"/>
            <a:ext cx="3921789" cy="402336"/>
          </a:xfrm>
          <a:prstGeom prst="parallelogram">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DC40836-2D75-408E-B269-E4554F047940}"/>
              </a:ext>
            </a:extLst>
          </p:cNvPr>
          <p:cNvSpPr/>
          <p:nvPr userDrawn="1"/>
        </p:nvSpPr>
        <p:spPr>
          <a:xfrm>
            <a:off x="4447666" y="123016"/>
            <a:ext cx="3700049" cy="584775"/>
          </a:xfrm>
          <a:prstGeom prst="rect">
            <a:avLst/>
          </a:prstGeom>
        </p:spPr>
        <p:txBody>
          <a:bodyPr wrap="square">
            <a:spAutoFit/>
          </a:bodyPr>
          <a:lstStyle/>
          <a:p>
            <a:pPr algn="l"/>
            <a:r>
              <a:rPr lang="en-US" sz="3200" b="0" i="0" cap="none" spc="0" baseline="0" dirty="0">
                <a:solidFill>
                  <a:schemeClr val="bg1"/>
                </a:solidFill>
                <a:latin typeface="Minion Pro" panose="02040503050306020203" pitchFamily="18" charset="0"/>
                <a:ea typeface="Adobe Gothic Std B" panose="020B0800000000000000" pitchFamily="34" charset="-128"/>
              </a:rPr>
              <a:t>Randal Mercer</a:t>
            </a:r>
          </a:p>
        </p:txBody>
      </p:sp>
      <p:sp>
        <p:nvSpPr>
          <p:cNvPr id="34" name="Parallelogram 33">
            <a:extLst>
              <a:ext uri="{FF2B5EF4-FFF2-40B4-BE49-F238E27FC236}">
                <a16:creationId xmlns:a16="http://schemas.microsoft.com/office/drawing/2014/main" id="{71E3C234-4CC3-44FB-9B20-2C9E058ED2BA}"/>
              </a:ext>
            </a:extLst>
          </p:cNvPr>
          <p:cNvSpPr/>
          <p:nvPr userDrawn="1"/>
        </p:nvSpPr>
        <p:spPr>
          <a:xfrm flipH="1">
            <a:off x="5710918" y="582652"/>
            <a:ext cx="2301220" cy="294255"/>
          </a:xfrm>
          <a:prstGeom prst="parallelogram">
            <a:avLst/>
          </a:prstGeom>
          <a:solidFill>
            <a:srgbClr val="006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45E5BF-896A-49C0-A372-70CD65317D54}"/>
              </a:ext>
            </a:extLst>
          </p:cNvPr>
          <p:cNvSpPr/>
          <p:nvPr userDrawn="1"/>
        </p:nvSpPr>
        <p:spPr>
          <a:xfrm>
            <a:off x="5910876" y="572755"/>
            <a:ext cx="1986508" cy="307777"/>
          </a:xfrm>
          <a:prstGeom prst="rect">
            <a:avLst/>
          </a:prstGeom>
        </p:spPr>
        <p:txBody>
          <a:bodyPr wrap="square">
            <a:spAutoFit/>
          </a:bodyPr>
          <a:lstStyle/>
          <a:p>
            <a:pPr algn="l"/>
            <a:r>
              <a:rPr lang="en-US" sz="1400" b="1" i="0" cap="small" spc="0" dirty="0">
                <a:solidFill>
                  <a:schemeClr val="bg1"/>
                </a:solidFill>
                <a:latin typeface="Futura Bk BT" panose="020B0502020204020303" pitchFamily="34" charset="0"/>
                <a:ea typeface="Adobe Gothic Std B" panose="020B0800000000000000" pitchFamily="34" charset="-128"/>
              </a:rPr>
              <a:t>FOUNDING PARTNER</a:t>
            </a:r>
          </a:p>
        </p:txBody>
      </p:sp>
      <p:pic>
        <p:nvPicPr>
          <p:cNvPr id="36" name="Picture 35">
            <a:extLst>
              <a:ext uri="{FF2B5EF4-FFF2-40B4-BE49-F238E27FC236}">
                <a16:creationId xmlns:a16="http://schemas.microsoft.com/office/drawing/2014/main" id="{EBDB43F3-5F00-45D2-95A4-3142340513C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0650" y="139595"/>
            <a:ext cx="1735812" cy="816039"/>
          </a:xfrm>
          <a:prstGeom prst="rect">
            <a:avLst/>
          </a:prstGeom>
        </p:spPr>
      </p:pic>
      <p:sp>
        <p:nvSpPr>
          <p:cNvPr id="39" name="Rectangle 38">
            <a:extLst>
              <a:ext uri="{FF2B5EF4-FFF2-40B4-BE49-F238E27FC236}">
                <a16:creationId xmlns:a16="http://schemas.microsoft.com/office/drawing/2014/main" id="{AFC9B963-F2D5-42CC-A88F-A2229F38F5B5}"/>
              </a:ext>
            </a:extLst>
          </p:cNvPr>
          <p:cNvSpPr/>
          <p:nvPr userDrawn="1"/>
        </p:nvSpPr>
        <p:spPr>
          <a:xfrm>
            <a:off x="0" y="1322352"/>
            <a:ext cx="6928334" cy="1431161"/>
          </a:xfrm>
          <a:prstGeom prst="rect">
            <a:avLst/>
          </a:prstGeom>
        </p:spPr>
        <p:txBody>
          <a:bodyPr wrap="square">
            <a:spAutoFit/>
          </a:bodyPr>
          <a:lstStyle/>
          <a:p>
            <a:pPr>
              <a:spcAft>
                <a:spcPts val="600"/>
              </a:spcAft>
            </a:pPr>
            <a:r>
              <a:rPr lang="en-US" sz="1200" b="1" spc="0" dirty="0">
                <a:solidFill>
                  <a:srgbClr val="006A4D"/>
                </a:solidFill>
                <a:latin typeface="Minion Pro" panose="02040503050306020203" pitchFamily="18" charset="0"/>
              </a:rPr>
              <a:t>EXPERIENCE</a:t>
            </a:r>
          </a:p>
          <a:p>
            <a:pPr algn="just"/>
            <a:r>
              <a:rPr lang="en-US" sz="1000" spc="-20" dirty="0">
                <a:latin typeface="Futura Bk BT" panose="020B0502020204020303" pitchFamily="34" charset="0"/>
              </a:rPr>
              <a:t>As a founding partner, Randal Mercer has assisted in guiding the company since 1998. He has been instrumental in developing company policies for new business development, client relations, brokerage services and asset </a:t>
            </a:r>
          </a:p>
          <a:p>
            <a:pPr algn="just"/>
            <a:r>
              <a:rPr lang="en-US" sz="1000" spc="-20" dirty="0">
                <a:latin typeface="Futura Bk BT" panose="020B0502020204020303" pitchFamily="34" charset="0"/>
              </a:rPr>
              <a:t>services.</a:t>
            </a:r>
          </a:p>
          <a:p>
            <a:pPr algn="just"/>
            <a:endParaRPr lang="en-US" sz="1000" spc="-20" dirty="0">
              <a:latin typeface="Futura Bk BT" panose="020B0502020204020303" pitchFamily="34" charset="0"/>
            </a:endParaRPr>
          </a:p>
          <a:p>
            <a:pPr algn="just"/>
            <a:r>
              <a:rPr lang="en-US" sz="1000" spc="-20" dirty="0">
                <a:latin typeface="Futura Bk BT" panose="020B0502020204020303" pitchFamily="34" charset="0"/>
              </a:rPr>
              <a:t>Randal is currently responsible for commercial property transactions, asset management and investment analysis for our clients. His brokerage specialty is office/investment properties and he has been considered one of Southwest Florida’s market leaders for decades. </a:t>
            </a:r>
          </a:p>
        </p:txBody>
      </p:sp>
      <p:sp>
        <p:nvSpPr>
          <p:cNvPr id="40" name="Rectangle 39">
            <a:extLst>
              <a:ext uri="{FF2B5EF4-FFF2-40B4-BE49-F238E27FC236}">
                <a16:creationId xmlns:a16="http://schemas.microsoft.com/office/drawing/2014/main" id="{42CDAAA9-D2AD-49B6-9B3F-EFECD1184D65}"/>
              </a:ext>
            </a:extLst>
          </p:cNvPr>
          <p:cNvSpPr/>
          <p:nvPr userDrawn="1"/>
        </p:nvSpPr>
        <p:spPr>
          <a:xfrm>
            <a:off x="7037405" y="1520560"/>
            <a:ext cx="2106595" cy="3777957"/>
          </a:xfrm>
          <a:prstGeom prst="rect">
            <a:avLst/>
          </a:prstGeom>
        </p:spPr>
        <p:txBody>
          <a:bodyPr wrap="square" numCol="1">
            <a:spAutoFit/>
          </a:bodyPr>
          <a:lstStyle/>
          <a:p>
            <a:pPr indent="0">
              <a:spcAft>
                <a:spcPts val="600"/>
              </a:spcAft>
              <a:buFont typeface="Arial" pitchFamily="34" charset="0"/>
              <a:buNone/>
            </a:pPr>
            <a:r>
              <a:rPr lang="en-US" sz="1200" b="1" dirty="0">
                <a:solidFill>
                  <a:srgbClr val="006A4D"/>
                </a:solidFill>
                <a:latin typeface="Minion Pro" panose="02040503050306020203" pitchFamily="18" charset="0"/>
              </a:rPr>
              <a:t>CLIENTS REPRESENTED</a:t>
            </a:r>
          </a:p>
          <a:p>
            <a:pPr marL="171450" indent="-171450">
              <a:spcAft>
                <a:spcPts val="300"/>
              </a:spcAft>
              <a:buFont typeface="Arial" pitchFamily="34" charset="0"/>
              <a:buChar char="•"/>
            </a:pPr>
            <a:r>
              <a:rPr lang="en-US" sz="1000" spc="-20" dirty="0">
                <a:latin typeface="Futura Bk BT" panose="020B0502020204020303" pitchFamily="34" charset="0"/>
              </a:rPr>
              <a:t>AIG</a:t>
            </a:r>
          </a:p>
          <a:p>
            <a:pPr marL="171450" indent="-171450">
              <a:spcAft>
                <a:spcPts val="300"/>
              </a:spcAft>
              <a:buFont typeface="Arial" pitchFamily="34" charset="0"/>
              <a:buChar char="•"/>
            </a:pPr>
            <a:r>
              <a:rPr lang="en-US" sz="1000" spc="-20" dirty="0">
                <a:latin typeface="Futura Bk BT" panose="020B0502020204020303" pitchFamily="34" charset="0"/>
              </a:rPr>
              <a:t>Allstate Insurance</a:t>
            </a:r>
          </a:p>
          <a:p>
            <a:pPr marL="171450" indent="-171450">
              <a:spcAft>
                <a:spcPts val="300"/>
              </a:spcAft>
              <a:buFont typeface="Arial" pitchFamily="34" charset="0"/>
              <a:buChar char="•"/>
            </a:pPr>
            <a:r>
              <a:rPr lang="en-US" sz="1000" spc="-20" dirty="0">
                <a:latin typeface="Futura Bk BT" panose="020B0502020204020303" pitchFamily="34" charset="0"/>
              </a:rPr>
              <a:t>Bank of America</a:t>
            </a:r>
          </a:p>
          <a:p>
            <a:pPr marL="171450" indent="-171450">
              <a:spcAft>
                <a:spcPts val="300"/>
              </a:spcAft>
              <a:buFont typeface="Arial" pitchFamily="34" charset="0"/>
              <a:buChar char="•"/>
            </a:pPr>
            <a:r>
              <a:rPr lang="en-US" sz="1000" spc="-20" dirty="0" err="1">
                <a:latin typeface="Futura Bk BT" panose="020B0502020204020303" pitchFamily="34" charset="0"/>
              </a:rPr>
              <a:t>Brookwood</a:t>
            </a:r>
            <a:r>
              <a:rPr lang="en-US" sz="1000" spc="-20" dirty="0">
                <a:latin typeface="Futura Bk BT" panose="020B0502020204020303" pitchFamily="34" charset="0"/>
              </a:rPr>
              <a:t> Financial</a:t>
            </a:r>
          </a:p>
          <a:p>
            <a:pPr marL="171450" indent="-171450">
              <a:spcAft>
                <a:spcPts val="300"/>
              </a:spcAft>
              <a:buFont typeface="Arial" pitchFamily="34" charset="0"/>
              <a:buChar char="•"/>
            </a:pPr>
            <a:r>
              <a:rPr lang="en-US" sz="1000" spc="-20" dirty="0" err="1">
                <a:latin typeface="Futura Bk BT" panose="020B0502020204020303" pitchFamily="34" charset="0"/>
              </a:rPr>
              <a:t>Busey</a:t>
            </a:r>
            <a:r>
              <a:rPr lang="en-US" sz="1000" spc="-20" dirty="0">
                <a:latin typeface="Futura Bk BT" panose="020B0502020204020303" pitchFamily="34" charset="0"/>
              </a:rPr>
              <a:t> Bank</a:t>
            </a:r>
          </a:p>
          <a:p>
            <a:pPr marL="171450" indent="-171450">
              <a:spcAft>
                <a:spcPts val="300"/>
              </a:spcAft>
              <a:buFont typeface="Arial" pitchFamily="34" charset="0"/>
              <a:buChar char="•"/>
            </a:pPr>
            <a:r>
              <a:rPr lang="en-US" sz="1000" spc="-20" dirty="0" err="1">
                <a:latin typeface="Futura Bk BT" panose="020B0502020204020303" pitchFamily="34" charset="0"/>
              </a:rPr>
              <a:t>Camuto</a:t>
            </a:r>
            <a:endParaRPr lang="en-US" sz="1000" spc="-20" dirty="0">
              <a:latin typeface="Futura Bk BT" panose="020B0502020204020303" pitchFamily="34" charset="0"/>
            </a:endParaRPr>
          </a:p>
          <a:p>
            <a:pPr marL="171450" indent="-171450">
              <a:spcAft>
                <a:spcPts val="300"/>
              </a:spcAft>
              <a:buFont typeface="Arial" pitchFamily="34" charset="0"/>
              <a:buChar char="•"/>
            </a:pPr>
            <a:r>
              <a:rPr lang="en-US" sz="1000" spc="-20" dirty="0">
                <a:latin typeface="Futura Bk BT" panose="020B0502020204020303" pitchFamily="34" charset="0"/>
              </a:rPr>
              <a:t>Edison National Bank</a:t>
            </a:r>
          </a:p>
          <a:p>
            <a:pPr marL="171450" indent="-171450">
              <a:spcAft>
                <a:spcPts val="300"/>
              </a:spcAft>
              <a:buFont typeface="Arial" pitchFamily="34" charset="0"/>
              <a:buChar char="•"/>
            </a:pPr>
            <a:r>
              <a:rPr lang="en-US" sz="1000" spc="-20" dirty="0">
                <a:latin typeface="Futura Bk BT" panose="020B0502020204020303" pitchFamily="34" charset="0"/>
              </a:rPr>
              <a:t>First American Bank</a:t>
            </a:r>
          </a:p>
          <a:p>
            <a:pPr marL="171450" indent="-171450">
              <a:spcAft>
                <a:spcPts val="300"/>
              </a:spcAft>
              <a:buFont typeface="Arial" pitchFamily="34" charset="0"/>
              <a:buChar char="•"/>
            </a:pPr>
            <a:r>
              <a:rPr lang="en-US" sz="1000" spc="-20" dirty="0">
                <a:latin typeface="Futura Bk BT" panose="020B0502020204020303" pitchFamily="34" charset="0"/>
              </a:rPr>
              <a:t>Lee Memorial Health System</a:t>
            </a:r>
          </a:p>
          <a:p>
            <a:pPr marL="171450" indent="-171450">
              <a:spcAft>
                <a:spcPts val="300"/>
              </a:spcAft>
              <a:buFont typeface="Arial" pitchFamily="34" charset="0"/>
              <a:buChar char="•"/>
            </a:pPr>
            <a:r>
              <a:rPr lang="en-US" sz="1000" spc="-20" dirty="0">
                <a:latin typeface="Futura Bk BT" panose="020B0502020204020303" pitchFamily="34" charset="0"/>
              </a:rPr>
              <a:t>Lennar</a:t>
            </a:r>
          </a:p>
          <a:p>
            <a:pPr marL="171450" indent="-171450">
              <a:spcAft>
                <a:spcPts val="300"/>
              </a:spcAft>
              <a:buFont typeface="Arial" pitchFamily="34" charset="0"/>
              <a:buChar char="•"/>
            </a:pPr>
            <a:r>
              <a:rPr lang="en-US" sz="1000" spc="-20" dirty="0">
                <a:latin typeface="Futura Bk BT" panose="020B0502020204020303" pitchFamily="34" charset="0"/>
              </a:rPr>
              <a:t>Merrill Lynch</a:t>
            </a:r>
          </a:p>
          <a:p>
            <a:pPr marL="171450" indent="-171450">
              <a:spcAft>
                <a:spcPts val="300"/>
              </a:spcAft>
              <a:buFont typeface="Arial" pitchFamily="34" charset="0"/>
              <a:buChar char="•"/>
            </a:pPr>
            <a:r>
              <a:rPr lang="en-US" sz="1000" spc="-20" dirty="0">
                <a:latin typeface="Futura Bk BT" panose="020B0502020204020303" pitchFamily="34" charset="0"/>
              </a:rPr>
              <a:t>Morgan Stanley</a:t>
            </a:r>
          </a:p>
          <a:p>
            <a:pPr marL="171450" indent="-171450">
              <a:spcAft>
                <a:spcPts val="300"/>
              </a:spcAft>
              <a:buFont typeface="Arial" pitchFamily="34" charset="0"/>
              <a:buChar char="•"/>
            </a:pPr>
            <a:r>
              <a:rPr lang="en-US" sz="1000" spc="-20" dirty="0">
                <a:latin typeface="Futura Bk BT" panose="020B0502020204020303" pitchFamily="34" charset="0"/>
              </a:rPr>
              <a:t>Nationwide Insurance</a:t>
            </a:r>
          </a:p>
          <a:p>
            <a:pPr marL="171450" indent="-171450">
              <a:spcAft>
                <a:spcPts val="300"/>
              </a:spcAft>
              <a:buFont typeface="Arial" pitchFamily="34" charset="0"/>
              <a:buChar char="•"/>
            </a:pPr>
            <a:r>
              <a:rPr lang="en-US" sz="1000" spc="-20" dirty="0">
                <a:latin typeface="Futura Bk BT" panose="020B0502020204020303" pitchFamily="34" charset="0"/>
              </a:rPr>
              <a:t>Prudential Securities</a:t>
            </a:r>
          </a:p>
          <a:p>
            <a:pPr marL="171450" indent="-171450">
              <a:spcAft>
                <a:spcPts val="300"/>
              </a:spcAft>
              <a:buFont typeface="Arial" pitchFamily="34" charset="0"/>
              <a:buChar char="•"/>
            </a:pPr>
            <a:r>
              <a:rPr lang="en-US" sz="1000" spc="-20" dirty="0">
                <a:latin typeface="Futura Bk BT" panose="020B0502020204020303" pitchFamily="34" charset="0"/>
              </a:rPr>
              <a:t>Shaw Aero Realty Corporation</a:t>
            </a:r>
          </a:p>
          <a:p>
            <a:pPr marL="171450" indent="-171450">
              <a:spcAft>
                <a:spcPts val="300"/>
              </a:spcAft>
              <a:buFont typeface="Arial" pitchFamily="34" charset="0"/>
              <a:buChar char="•"/>
            </a:pPr>
            <a:r>
              <a:rPr lang="en-US" sz="1000" spc="-20" dirty="0">
                <a:latin typeface="Futura Bk BT" panose="020B0502020204020303" pitchFamily="34" charset="0"/>
              </a:rPr>
              <a:t>State Farm Insurance</a:t>
            </a:r>
          </a:p>
          <a:p>
            <a:pPr marL="171450" indent="-171450">
              <a:spcAft>
                <a:spcPts val="300"/>
              </a:spcAft>
              <a:buFont typeface="Arial" pitchFamily="34" charset="0"/>
              <a:buChar char="•"/>
            </a:pPr>
            <a:r>
              <a:rPr lang="en-US" sz="1000" spc="-20" dirty="0" err="1">
                <a:latin typeface="Futura Bk BT" panose="020B0502020204020303" pitchFamily="34" charset="0"/>
              </a:rPr>
              <a:t>Stonegate</a:t>
            </a:r>
            <a:r>
              <a:rPr lang="en-US" sz="1000" spc="-20" dirty="0">
                <a:latin typeface="Futura Bk BT" panose="020B0502020204020303" pitchFamily="34" charset="0"/>
              </a:rPr>
              <a:t> Bank</a:t>
            </a:r>
          </a:p>
          <a:p>
            <a:pPr marL="171450" indent="-171450">
              <a:spcAft>
                <a:spcPts val="300"/>
              </a:spcAft>
              <a:buFont typeface="Arial" pitchFamily="34" charset="0"/>
              <a:buChar char="•"/>
            </a:pPr>
            <a:endParaRPr lang="en-US" sz="1000" spc="-20" dirty="0">
              <a:latin typeface="Futura Bk BT" panose="020B0502020204020303" pitchFamily="34" charset="0"/>
            </a:endParaRPr>
          </a:p>
        </p:txBody>
      </p:sp>
      <p:sp>
        <p:nvSpPr>
          <p:cNvPr id="41" name="Rectangle 40">
            <a:extLst>
              <a:ext uri="{FF2B5EF4-FFF2-40B4-BE49-F238E27FC236}">
                <a16:creationId xmlns:a16="http://schemas.microsoft.com/office/drawing/2014/main" id="{1FAF3D33-D8EE-4372-93BF-5432CE852CEC}"/>
              </a:ext>
            </a:extLst>
          </p:cNvPr>
          <p:cNvSpPr/>
          <p:nvPr userDrawn="1"/>
        </p:nvSpPr>
        <p:spPr>
          <a:xfrm>
            <a:off x="0" y="2808936"/>
            <a:ext cx="6928334" cy="1854354"/>
          </a:xfrm>
          <a:prstGeom prst="rect">
            <a:avLst/>
          </a:prstGeom>
        </p:spPr>
        <p:txBody>
          <a:bodyPr wrap="square">
            <a:spAutoFit/>
          </a:bodyPr>
          <a:lstStyle/>
          <a:p>
            <a:pPr>
              <a:spcAft>
                <a:spcPts val="600"/>
              </a:spcAft>
            </a:pPr>
            <a:r>
              <a:rPr lang="en-US" sz="1200" b="1" dirty="0">
                <a:solidFill>
                  <a:srgbClr val="006A4D"/>
                </a:solidFill>
                <a:latin typeface="Minion Pro" panose="02040503050306020203" pitchFamily="18" charset="0"/>
              </a:rPr>
              <a:t>AFFILIATIONS | ACHIEVEMENTS</a:t>
            </a:r>
          </a:p>
          <a:p>
            <a:pPr marL="171450" indent="-171450">
              <a:spcAft>
                <a:spcPts val="300"/>
              </a:spcAft>
              <a:buFont typeface="Arial" pitchFamily="34" charset="0"/>
              <a:buChar char="•"/>
            </a:pPr>
            <a:r>
              <a:rPr lang="en-US" sz="1000" spc="-20" dirty="0">
                <a:latin typeface="Futura Bk BT" panose="020B0502020204020303" pitchFamily="34" charset="0"/>
              </a:rPr>
              <a:t>CRE Consultants’ Top Producer (2008, 2009, 2012, 2013, 2014, 2015, 2017)</a:t>
            </a:r>
          </a:p>
          <a:p>
            <a:pPr marL="171450" indent="-171450">
              <a:spcAft>
                <a:spcPts val="300"/>
              </a:spcAft>
              <a:buFont typeface="Arial" pitchFamily="34" charset="0"/>
              <a:buChar char="•"/>
            </a:pPr>
            <a:r>
              <a:rPr lang="en-US" sz="1000" spc="-20" dirty="0">
                <a:latin typeface="Futura Bk BT" panose="020B0502020204020303" pitchFamily="34" charset="0"/>
              </a:rPr>
              <a:t>CoStar Power Broker: Office Leasing Transaction Volume (2006-2018)</a:t>
            </a:r>
          </a:p>
          <a:p>
            <a:pPr marL="171450" indent="-171450">
              <a:spcAft>
                <a:spcPts val="300"/>
              </a:spcAft>
              <a:buFont typeface="Arial" pitchFamily="34" charset="0"/>
              <a:buChar char="•"/>
            </a:pPr>
            <a:r>
              <a:rPr lang="en-US" sz="1000" spc="-20" dirty="0">
                <a:latin typeface="Futura Bk BT" panose="020B0502020204020303" pitchFamily="34" charset="0"/>
              </a:rPr>
              <a:t>Ritz Carlton Club (Aspen, CO): President, Board of Directors (Oct 2012-2018)</a:t>
            </a:r>
          </a:p>
          <a:p>
            <a:pPr marL="171450" indent="-171450">
              <a:spcAft>
                <a:spcPts val="300"/>
              </a:spcAft>
              <a:buFont typeface="Arial" pitchFamily="34" charset="0"/>
              <a:buChar char="•"/>
            </a:pPr>
            <a:r>
              <a:rPr lang="en-US" sz="1000" spc="-20" dirty="0">
                <a:latin typeface="Futura Bk BT" panose="020B0502020204020303" pitchFamily="34" charset="0"/>
              </a:rPr>
              <a:t>Gulfshore Business Magazine: Community Advisory Board (2011-2018)</a:t>
            </a:r>
          </a:p>
          <a:p>
            <a:pPr marL="171450" indent="-171450">
              <a:spcAft>
                <a:spcPts val="300"/>
              </a:spcAft>
              <a:buFont typeface="Arial" pitchFamily="34" charset="0"/>
              <a:buChar char="•"/>
            </a:pPr>
            <a:r>
              <a:rPr lang="en-US" sz="1000" spc="-20" dirty="0">
                <a:latin typeface="Futura Bk BT" panose="020B0502020204020303" pitchFamily="34" charset="0"/>
              </a:rPr>
              <a:t>Lee Building Industry Association: 1st Vice President, Board of Directors (2011-2018)</a:t>
            </a:r>
          </a:p>
          <a:p>
            <a:pPr marL="171450" indent="-171450">
              <a:spcAft>
                <a:spcPts val="300"/>
              </a:spcAft>
              <a:buFont typeface="Arial" pitchFamily="34" charset="0"/>
              <a:buChar char="•"/>
            </a:pPr>
            <a:r>
              <a:rPr lang="en-US" sz="1000" spc="-20" dirty="0">
                <a:latin typeface="Futura Bk BT" panose="020B0502020204020303" pitchFamily="34" charset="0"/>
              </a:rPr>
              <a:t>Southwest Florida Leadership Initiative: Chairman (2010-2012)</a:t>
            </a:r>
          </a:p>
          <a:p>
            <a:pPr marL="171450" indent="-171450">
              <a:spcAft>
                <a:spcPts val="300"/>
              </a:spcAft>
              <a:buFont typeface="Arial" pitchFamily="34" charset="0"/>
              <a:buChar char="•"/>
            </a:pPr>
            <a:r>
              <a:rPr lang="en-US" sz="1000" spc="-20" dirty="0">
                <a:latin typeface="Futura Bk BT" panose="020B0502020204020303" pitchFamily="34" charset="0"/>
              </a:rPr>
              <a:t>Executive Oversight Regulatory Committee: Chairman, EROC Appointed by Lee County Commissioners (1992-2018)</a:t>
            </a:r>
          </a:p>
          <a:p>
            <a:pPr marL="171450" indent="-171450">
              <a:spcAft>
                <a:spcPts val="300"/>
              </a:spcAft>
              <a:buFont typeface="Arial" pitchFamily="34" charset="0"/>
              <a:buChar char="•"/>
            </a:pPr>
            <a:r>
              <a:rPr lang="en-US" sz="1000" spc="-20" dirty="0">
                <a:latin typeface="Futura Bk BT" panose="020B0502020204020303" pitchFamily="34" charset="0"/>
              </a:rPr>
              <a:t>Real Estate Investment Society: Past President (2001-2002)</a:t>
            </a:r>
            <a:endParaRPr lang="en-US" sz="1000" b="0" spc="-20" dirty="0">
              <a:latin typeface="Futura Bk BT" panose="020B0502020204020303" pitchFamily="34" charset="0"/>
            </a:endParaRPr>
          </a:p>
        </p:txBody>
      </p:sp>
      <p:sp>
        <p:nvSpPr>
          <p:cNvPr id="42" name="Rectangle 41">
            <a:extLst>
              <a:ext uri="{FF2B5EF4-FFF2-40B4-BE49-F238E27FC236}">
                <a16:creationId xmlns:a16="http://schemas.microsoft.com/office/drawing/2014/main" id="{2B9584CE-3A1B-4CD6-B24E-CB88658A3FA0}"/>
              </a:ext>
            </a:extLst>
          </p:cNvPr>
          <p:cNvSpPr/>
          <p:nvPr userDrawn="1"/>
        </p:nvSpPr>
        <p:spPr>
          <a:xfrm>
            <a:off x="0" y="5229127"/>
            <a:ext cx="6940549" cy="120276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Table 43">
            <a:extLst>
              <a:ext uri="{FF2B5EF4-FFF2-40B4-BE49-F238E27FC236}">
                <a16:creationId xmlns:a16="http://schemas.microsoft.com/office/drawing/2014/main" id="{AC1574B5-6FDF-4316-B07D-6449E480B1D6}"/>
              </a:ext>
            </a:extLst>
          </p:cNvPr>
          <p:cNvGraphicFramePr>
            <a:graphicFrameLocks noGrp="1"/>
          </p:cNvGraphicFramePr>
          <p:nvPr userDrawn="1">
            <p:extLst>
              <p:ext uri="{D42A27DB-BD31-4B8C-83A1-F6EECF244321}">
                <p14:modId xmlns:p14="http://schemas.microsoft.com/office/powerpoint/2010/main" val="1588113000"/>
              </p:ext>
            </p:extLst>
          </p:nvPr>
        </p:nvGraphicFramePr>
        <p:xfrm>
          <a:off x="406878" y="5272944"/>
          <a:ext cx="3023076" cy="109728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959868">
                  <a:extLst>
                    <a:ext uri="{9D8B030D-6E8A-4147-A177-3AD203B41FA5}">
                      <a16:colId xmlns:a16="http://schemas.microsoft.com/office/drawing/2014/main" val="20000"/>
                    </a:ext>
                  </a:extLst>
                </a:gridCol>
                <a:gridCol w="1063208">
                  <a:extLst>
                    <a:ext uri="{9D8B030D-6E8A-4147-A177-3AD203B41FA5}">
                      <a16:colId xmlns:a16="http://schemas.microsoft.com/office/drawing/2014/main" val="20001"/>
                    </a:ext>
                  </a:extLst>
                </a:gridCol>
              </a:tblGrid>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kern="1200" spc="60" baseline="0" dirty="0">
                          <a:solidFill>
                            <a:schemeClr val="bg1"/>
                          </a:solidFill>
                          <a:latin typeface="Futura Bk BT" panose="020B0502020204020303" pitchFamily="34" charset="0"/>
                          <a:ea typeface="+mn-ea"/>
                          <a:cs typeface="+mn-cs"/>
                        </a:rPr>
                        <a:t>TENANT</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lang="en-US" sz="900" b="0" spc="60" baseline="0" dirty="0">
                          <a:latin typeface="Futura Bk BT" panose="020B0502020204020303" pitchFamily="34" charset="0"/>
                        </a:rPr>
                        <a:t>SIZE</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536608477"/>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Source Interlink Companies, Inc.</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r>
                        <a:rPr lang="en-US" sz="900" spc="-50" baseline="0" dirty="0">
                          <a:latin typeface="Futura Bk BT" panose="020B0502020204020303" pitchFamily="34" charset="0"/>
                        </a:rPr>
                        <a:t>96,500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Hertz Equipment Rental Corporation</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55,220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Palisades Office Park</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43,200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r>
                        <a:rPr lang="en-US" sz="900" spc="-50" baseline="0" dirty="0">
                          <a:latin typeface="Futura Bk BT" panose="020B0502020204020303" pitchFamily="34" charset="0"/>
                        </a:rPr>
                        <a:t>WCI Communities, Inc.</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28,418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Florida Family</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22,571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45" name="Table 44">
            <a:extLst>
              <a:ext uri="{FF2B5EF4-FFF2-40B4-BE49-F238E27FC236}">
                <a16:creationId xmlns:a16="http://schemas.microsoft.com/office/drawing/2014/main" id="{36CFD1CC-D855-457E-A4CE-472DC70E1523}"/>
              </a:ext>
            </a:extLst>
          </p:cNvPr>
          <p:cNvGraphicFramePr>
            <a:graphicFrameLocks noGrp="1"/>
          </p:cNvGraphicFramePr>
          <p:nvPr userDrawn="1">
            <p:extLst>
              <p:ext uri="{D42A27DB-BD31-4B8C-83A1-F6EECF244321}">
                <p14:modId xmlns:p14="http://schemas.microsoft.com/office/powerpoint/2010/main" val="402456290"/>
              </p:ext>
            </p:extLst>
          </p:nvPr>
        </p:nvGraphicFramePr>
        <p:xfrm>
          <a:off x="3725174" y="5272944"/>
          <a:ext cx="3023076" cy="109728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959868">
                  <a:extLst>
                    <a:ext uri="{9D8B030D-6E8A-4147-A177-3AD203B41FA5}">
                      <a16:colId xmlns:a16="http://schemas.microsoft.com/office/drawing/2014/main" val="20000"/>
                    </a:ext>
                  </a:extLst>
                </a:gridCol>
                <a:gridCol w="1063208">
                  <a:extLst>
                    <a:ext uri="{9D8B030D-6E8A-4147-A177-3AD203B41FA5}">
                      <a16:colId xmlns:a16="http://schemas.microsoft.com/office/drawing/2014/main" val="20001"/>
                    </a:ext>
                  </a:extLst>
                </a:gridCol>
              </a:tblGrid>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kern="1200" spc="60" baseline="0" dirty="0">
                          <a:solidFill>
                            <a:schemeClr val="bg1"/>
                          </a:solidFill>
                          <a:latin typeface="Futura Bk BT" panose="020B0502020204020303" pitchFamily="34" charset="0"/>
                          <a:ea typeface="+mn-ea"/>
                          <a:cs typeface="+mn-cs"/>
                        </a:rPr>
                        <a:t>TENANT</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lang="en-US" sz="900" b="0" spc="60" baseline="0" dirty="0">
                          <a:latin typeface="Futura Bk BT" panose="020B0502020204020303" pitchFamily="34" charset="0"/>
                        </a:rPr>
                        <a:t>SIZE</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536608477"/>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Global HR</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r>
                        <a:rPr lang="en-US" sz="900" spc="-50" baseline="0" dirty="0">
                          <a:latin typeface="Futura Bk BT" panose="020B0502020204020303" pitchFamily="34" charset="0"/>
                        </a:rPr>
                        <a:t>22,553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9260 Estero Park Commons</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22,480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r>
                        <a:rPr lang="en-US" sz="900" spc="-50" baseline="0" dirty="0">
                          <a:latin typeface="Futura Bk BT" panose="020B0502020204020303" pitchFamily="34" charset="0"/>
                        </a:rPr>
                        <a:t>Pulte, Inc.</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19,724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r>
                        <a:rPr lang="en-US" sz="900" spc="-50" baseline="0" dirty="0">
                          <a:latin typeface="Futura Bk BT" panose="020B0502020204020303" pitchFamily="34" charset="0"/>
                        </a:rPr>
                        <a:t>Arthrex</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16,682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endParaRPr lang="en-US" sz="900" spc="-50" baseline="0" dirty="0">
                        <a:latin typeface="Futura Bk BT" panose="020B0502020204020303" pitchFamily="34" charset="0"/>
                      </a:endParaRP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kern="1200" spc="-50" baseline="0" dirty="0">
                        <a:solidFill>
                          <a:schemeClr val="dk1"/>
                        </a:solidFill>
                        <a:latin typeface="Futura Bk BT" panose="020B0502020204020303" pitchFamily="34" charset="0"/>
                        <a:ea typeface="+mn-ea"/>
                        <a:cs typeface="+mn-cs"/>
                      </a:endParaRP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70437959"/>
                  </a:ext>
                </a:extLst>
              </a:tr>
            </a:tbl>
          </a:graphicData>
        </a:graphic>
      </p:graphicFrame>
      <p:sp>
        <p:nvSpPr>
          <p:cNvPr id="46" name="Rectangle 45">
            <a:extLst>
              <a:ext uri="{FF2B5EF4-FFF2-40B4-BE49-F238E27FC236}">
                <a16:creationId xmlns:a16="http://schemas.microsoft.com/office/drawing/2014/main" id="{0143DAFB-8B60-4A06-BBF0-CCA57DA2B31C}"/>
              </a:ext>
            </a:extLst>
          </p:cNvPr>
          <p:cNvSpPr/>
          <p:nvPr userDrawn="1"/>
        </p:nvSpPr>
        <p:spPr>
          <a:xfrm rot="16200000">
            <a:off x="-335143" y="5664422"/>
            <a:ext cx="1097890" cy="437043"/>
          </a:xfrm>
          <a:prstGeom prst="rect">
            <a:avLst/>
          </a:prstGeom>
        </p:spPr>
        <p:txBody>
          <a:bodyPr wrap="square">
            <a:spAutoFit/>
          </a:bodyPr>
          <a:lstStyle/>
          <a:p>
            <a:pPr>
              <a:lnSpc>
                <a:spcPct val="80000"/>
              </a:lnSpc>
            </a:pPr>
            <a:r>
              <a:rPr lang="en-US" sz="1600" spc="70" dirty="0">
                <a:solidFill>
                  <a:schemeClr val="bg1"/>
                </a:solidFill>
                <a:latin typeface="Futura Bk BT" panose="020B0502020204020303" pitchFamily="34" charset="0"/>
              </a:rPr>
              <a:t>RECENT </a:t>
            </a:r>
          </a:p>
          <a:p>
            <a:pPr>
              <a:lnSpc>
                <a:spcPct val="80000"/>
              </a:lnSpc>
            </a:pPr>
            <a:r>
              <a:rPr lang="en-US" sz="1200" spc="70" dirty="0">
                <a:solidFill>
                  <a:schemeClr val="bg1"/>
                </a:solidFill>
                <a:latin typeface="Futura Bk BT" panose="020B0502020204020303" pitchFamily="34" charset="0"/>
              </a:rPr>
              <a:t>SUCCESSES</a:t>
            </a:r>
          </a:p>
        </p:txBody>
      </p:sp>
    </p:spTree>
    <p:extLst>
      <p:ext uri="{BB962C8B-B14F-4D97-AF65-F5344CB8AC3E}">
        <p14:creationId xmlns:p14="http://schemas.microsoft.com/office/powerpoint/2010/main" val="158531035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Ref idx="1001">
        <a:schemeClr val="bg1"/>
      </p:bgRef>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D13C240-A1DF-481A-8256-6C774AB36CFE}"/>
              </a:ext>
            </a:extLst>
          </p:cNvPr>
          <p:cNvSpPr/>
          <p:nvPr userDrawn="1"/>
        </p:nvSpPr>
        <p:spPr>
          <a:xfrm>
            <a:off x="0" y="0"/>
            <a:ext cx="9144000" cy="1298448"/>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6940066" y="1287209"/>
            <a:ext cx="2203934" cy="53167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t="94493"/>
          <a:stretch/>
        </p:blipFill>
        <p:spPr>
          <a:xfrm>
            <a:off x="0" y="6538125"/>
            <a:ext cx="9144000" cy="327458"/>
          </a:xfrm>
          <a:prstGeom prst="rect">
            <a:avLst/>
          </a:prstGeom>
        </p:spPr>
      </p:pic>
      <p:sp>
        <p:nvSpPr>
          <p:cNvPr id="28" name="Rectangle 125"/>
          <p:cNvSpPr>
            <a:spLocks noChangeArrowheads="1"/>
          </p:cNvSpPr>
          <p:nvPr userDrawn="1"/>
        </p:nvSpPr>
        <p:spPr bwMode="auto">
          <a:xfrm>
            <a:off x="0" y="6519837"/>
            <a:ext cx="9144000" cy="345747"/>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4" name="Rectangle 3"/>
          <p:cNvSpPr/>
          <p:nvPr userDrawn="1"/>
        </p:nvSpPr>
        <p:spPr>
          <a:xfrm>
            <a:off x="0" y="1172352"/>
            <a:ext cx="9144000" cy="1463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98F0C3-BCED-4E82-BDD5-C8DE6133F0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0650" y="139595"/>
            <a:ext cx="1735812" cy="816039"/>
          </a:xfrm>
          <a:prstGeom prst="rect">
            <a:avLst/>
          </a:prstGeom>
        </p:spPr>
      </p:pic>
      <p:sp>
        <p:nvSpPr>
          <p:cNvPr id="54" name="Text Box 124">
            <a:extLst>
              <a:ext uri="{FF2B5EF4-FFF2-40B4-BE49-F238E27FC236}">
                <a16:creationId xmlns:a16="http://schemas.microsoft.com/office/drawing/2014/main" id="{F6B071FD-21FF-4B70-834A-7BB06ADCC0E1}"/>
              </a:ext>
            </a:extLst>
          </p:cNvPr>
          <p:cNvSpPr txBox="1">
            <a:spLocks noChangeArrowheads="1"/>
          </p:cNvSpPr>
          <p:nvPr userDrawn="1"/>
        </p:nvSpPr>
        <p:spPr bwMode="auto">
          <a:xfrm>
            <a:off x="120650" y="6710072"/>
            <a:ext cx="23368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12140 Carissa Commerce Ct, Suite 102 | 239.481.3800</a:t>
            </a:r>
          </a:p>
        </p:txBody>
      </p:sp>
      <p:sp>
        <p:nvSpPr>
          <p:cNvPr id="56" name="Rectangle 55">
            <a:extLst>
              <a:ext uri="{FF2B5EF4-FFF2-40B4-BE49-F238E27FC236}">
                <a16:creationId xmlns:a16="http://schemas.microsoft.com/office/drawing/2014/main" id="{4F9713CC-28FE-4658-9FCA-CA6BFE83BBB6}"/>
              </a:ext>
            </a:extLst>
          </p:cNvPr>
          <p:cNvSpPr/>
          <p:nvPr userDrawn="1"/>
        </p:nvSpPr>
        <p:spPr>
          <a:xfrm>
            <a:off x="761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FORT MYERS, FL 33966</a:t>
            </a:r>
          </a:p>
        </p:txBody>
      </p:sp>
      <p:sp>
        <p:nvSpPr>
          <p:cNvPr id="57" name="Rectangle 56">
            <a:extLst>
              <a:ext uri="{FF2B5EF4-FFF2-40B4-BE49-F238E27FC236}">
                <a16:creationId xmlns:a16="http://schemas.microsoft.com/office/drawing/2014/main" id="{E65056EE-2DDC-4696-A70E-4BC2E25E8117}"/>
              </a:ext>
            </a:extLst>
          </p:cNvPr>
          <p:cNvSpPr/>
          <p:nvPr userDrawn="1"/>
        </p:nvSpPr>
        <p:spPr>
          <a:xfrm>
            <a:off x="0" y="6519837"/>
            <a:ext cx="9144000" cy="18288"/>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Box 124">
            <a:extLst>
              <a:ext uri="{FF2B5EF4-FFF2-40B4-BE49-F238E27FC236}">
                <a16:creationId xmlns:a16="http://schemas.microsoft.com/office/drawing/2014/main" id="{D2C5E836-C0E5-425F-9CC8-E07A8CE2357B}"/>
              </a:ext>
            </a:extLst>
          </p:cNvPr>
          <p:cNvSpPr txBox="1">
            <a:spLocks noChangeArrowheads="1"/>
          </p:cNvSpPr>
          <p:nvPr userDrawn="1"/>
        </p:nvSpPr>
        <p:spPr bwMode="auto">
          <a:xfrm>
            <a:off x="3855014" y="6710072"/>
            <a:ext cx="203087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1100 </a:t>
            </a:r>
            <a:r>
              <a:rPr lang="fr-FR" sz="700" b="1" dirty="0" err="1">
                <a:solidFill>
                  <a:schemeClr val="bg1"/>
                </a:solidFill>
                <a:latin typeface="Futura Bk BT" panose="020B0502020204020303" pitchFamily="34" charset="0"/>
              </a:rPr>
              <a:t>Fifth</a:t>
            </a:r>
            <a:r>
              <a:rPr lang="fr-FR" sz="700" b="1" dirty="0">
                <a:solidFill>
                  <a:schemeClr val="bg1"/>
                </a:solidFill>
                <a:latin typeface="Futura Bk BT" panose="020B0502020204020303" pitchFamily="34" charset="0"/>
              </a:rPr>
              <a:t> Avenue S, Suite 100 | 239.659.1447</a:t>
            </a:r>
          </a:p>
        </p:txBody>
      </p:sp>
      <p:sp>
        <p:nvSpPr>
          <p:cNvPr id="59" name="Rectangle 58">
            <a:extLst>
              <a:ext uri="{FF2B5EF4-FFF2-40B4-BE49-F238E27FC236}">
                <a16:creationId xmlns:a16="http://schemas.microsoft.com/office/drawing/2014/main" id="{CAC279D5-CC2A-4F4A-9E0A-C0C23802B4CF}"/>
              </a:ext>
            </a:extLst>
          </p:cNvPr>
          <p:cNvSpPr/>
          <p:nvPr userDrawn="1"/>
        </p:nvSpPr>
        <p:spPr>
          <a:xfrm>
            <a:off x="3810563"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NAPLES, FL 34102</a:t>
            </a:r>
          </a:p>
        </p:txBody>
      </p:sp>
      <p:sp>
        <p:nvSpPr>
          <p:cNvPr id="60" name="Text Box 124">
            <a:extLst>
              <a:ext uri="{FF2B5EF4-FFF2-40B4-BE49-F238E27FC236}">
                <a16:creationId xmlns:a16="http://schemas.microsoft.com/office/drawing/2014/main" id="{E22140A0-BE77-404C-9F8B-1946EBB2C6B6}"/>
              </a:ext>
            </a:extLst>
          </p:cNvPr>
          <p:cNvSpPr txBox="1">
            <a:spLocks noChangeArrowheads="1"/>
          </p:cNvSpPr>
          <p:nvPr userDrawn="1"/>
        </p:nvSpPr>
        <p:spPr bwMode="auto">
          <a:xfrm>
            <a:off x="7283450" y="6710072"/>
            <a:ext cx="17399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368 NW Alice Avenue | 772.403.5204</a:t>
            </a:r>
          </a:p>
        </p:txBody>
      </p:sp>
      <p:sp>
        <p:nvSpPr>
          <p:cNvPr id="61" name="Rectangle 60">
            <a:extLst>
              <a:ext uri="{FF2B5EF4-FFF2-40B4-BE49-F238E27FC236}">
                <a16:creationId xmlns:a16="http://schemas.microsoft.com/office/drawing/2014/main" id="{03B6646D-DC83-4E8F-A32E-F212EB03DB88}"/>
              </a:ext>
            </a:extLst>
          </p:cNvPr>
          <p:cNvSpPr/>
          <p:nvPr userDrawn="1"/>
        </p:nvSpPr>
        <p:spPr>
          <a:xfrm>
            <a:off x="72389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Stuart, FL 34994</a:t>
            </a:r>
          </a:p>
        </p:txBody>
      </p:sp>
      <p:grpSp>
        <p:nvGrpSpPr>
          <p:cNvPr id="2" name="Group 1">
            <a:extLst>
              <a:ext uri="{FF2B5EF4-FFF2-40B4-BE49-F238E27FC236}">
                <a16:creationId xmlns:a16="http://schemas.microsoft.com/office/drawing/2014/main" id="{85ECA4C6-26D4-4E03-BD4D-618E5D7A2DF3}"/>
              </a:ext>
            </a:extLst>
          </p:cNvPr>
          <p:cNvGrpSpPr/>
          <p:nvPr userDrawn="1"/>
        </p:nvGrpSpPr>
        <p:grpSpPr>
          <a:xfrm>
            <a:off x="9753600" y="1828800"/>
            <a:ext cx="1147956" cy="219456"/>
            <a:chOff x="7945412" y="1135776"/>
            <a:chExt cx="1147956" cy="219456"/>
          </a:xfrm>
        </p:grpSpPr>
        <p:pic>
          <p:nvPicPr>
            <p:cNvPr id="80" name="Picture 16" descr="Image result for grey instagram icon png">
              <a:extLst>
                <a:ext uri="{FF2B5EF4-FFF2-40B4-BE49-F238E27FC236}">
                  <a16:creationId xmlns:a16="http://schemas.microsoft.com/office/drawing/2014/main" id="{43CE20B6-14E3-4318-A399-E71BD3CBE515}"/>
                </a:ext>
              </a:extLst>
            </p:cNvPr>
            <p:cNvPicPr>
              <a:picLocks noChangeAspect="1" noChangeArrowheads="1"/>
            </p:cNvPicPr>
            <p:nvPr userDrawn="1"/>
          </p:nvPicPr>
          <p:blipFill>
            <a:blip r:embed="rId6" cstate="print">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254912" y="1135776"/>
              <a:ext cx="219456" cy="21945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Image result for grey instagram icon png">
              <a:extLst>
                <a:ext uri="{FF2B5EF4-FFF2-40B4-BE49-F238E27FC236}">
                  <a16:creationId xmlns:a16="http://schemas.microsoft.com/office/drawing/2014/main" id="{EA98C5BF-DCAF-4603-AD0B-C901C272FE99}"/>
                </a:ext>
              </a:extLst>
            </p:cNvPr>
            <p:cNvPicPr>
              <a:picLocks noChangeAspect="1" noChangeArrowheads="1"/>
            </p:cNvPicPr>
            <p:nvPr userDrawn="1"/>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564412" y="1135776"/>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82" name="Oval 81">
              <a:extLst>
                <a:ext uri="{FF2B5EF4-FFF2-40B4-BE49-F238E27FC236}">
                  <a16:creationId xmlns:a16="http://schemas.microsoft.com/office/drawing/2014/main" id="{7D27B9C6-A343-41BE-8026-CAA28A44EEB2}"/>
                </a:ext>
              </a:extLst>
            </p:cNvPr>
            <p:cNvSpPr/>
            <p:nvPr userDrawn="1"/>
          </p:nvSpPr>
          <p:spPr>
            <a:xfrm>
              <a:off x="8892946" y="1157106"/>
              <a:ext cx="184642" cy="184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14" descr="Image result for grey instagram icon png">
              <a:extLst>
                <a:ext uri="{FF2B5EF4-FFF2-40B4-BE49-F238E27FC236}">
                  <a16:creationId xmlns:a16="http://schemas.microsoft.com/office/drawing/2014/main" id="{890E1868-218C-4C5B-BC52-228C55B9D962}"/>
                </a:ext>
              </a:extLst>
            </p:cNvPr>
            <p:cNvPicPr>
              <a:picLocks noChangeAspect="1" noChangeArrowheads="1"/>
            </p:cNvPicPr>
            <p:nvPr userDrawn="1"/>
          </p:nvPicPr>
          <p:blipFill>
            <a:blip r:embed="rId10" cstate="print">
              <a:grayscl/>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873912" y="1135776"/>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84" name="Oval 83">
              <a:extLst>
                <a:ext uri="{FF2B5EF4-FFF2-40B4-BE49-F238E27FC236}">
                  <a16:creationId xmlns:a16="http://schemas.microsoft.com/office/drawing/2014/main" id="{7A8FEE6B-6905-4436-AAEF-2DA5C4D69166}"/>
                </a:ext>
              </a:extLst>
            </p:cNvPr>
            <p:cNvSpPr/>
            <p:nvPr userDrawn="1"/>
          </p:nvSpPr>
          <p:spPr>
            <a:xfrm>
              <a:off x="7974629" y="1154332"/>
              <a:ext cx="184642" cy="184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20" descr="Image result for grey instagram icon png">
              <a:extLst>
                <a:ext uri="{FF2B5EF4-FFF2-40B4-BE49-F238E27FC236}">
                  <a16:creationId xmlns:a16="http://schemas.microsoft.com/office/drawing/2014/main" id="{0C899418-BEC5-4B38-A273-84378CDF64CB}"/>
                </a:ext>
              </a:extLst>
            </p:cNvPr>
            <p:cNvPicPr>
              <a:picLocks noChangeAspect="1" noChangeArrowheads="1"/>
            </p:cNvPicPr>
            <p:nvPr userDrawn="1"/>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945412" y="1135776"/>
              <a:ext cx="219456" cy="219456"/>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Picture 12">
            <a:extLst>
              <a:ext uri="{FF2B5EF4-FFF2-40B4-BE49-F238E27FC236}">
                <a16:creationId xmlns:a16="http://schemas.microsoft.com/office/drawing/2014/main" id="{3487789A-8ADC-401D-B0A1-5300FD8C88F9}"/>
              </a:ext>
            </a:extLst>
          </p:cNvPr>
          <p:cNvPicPr>
            <a:picLocks noChangeAspect="1" noChangeArrowheads="1"/>
          </p:cNvPicPr>
          <p:nvPr userDrawn="1"/>
        </p:nvPicPr>
        <p:blipFill>
          <a:blip r:embed="rId14">
            <a:extLst>
              <a:ext uri="{BEBA8EAE-BF5A-486C-A8C5-ECC9F3942E4B}">
                <a14:imgProps xmlns:a14="http://schemas.microsoft.com/office/drawing/2010/main">
                  <a14:imgLayer r:embed="rId15">
                    <a14:imgEffect>
                      <a14:brightnessContrast bright="21000"/>
                    </a14:imgEffect>
                  </a14:imgLayer>
                </a14:imgProps>
              </a:ext>
            </a:extLst>
          </a:blip>
          <a:stretch>
            <a:fillRect/>
          </a:stretch>
        </p:blipFill>
        <p:spPr bwMode="auto">
          <a:xfrm>
            <a:off x="110065" y="1129944"/>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7F74030B-E0B7-4F63-AD8B-72639B8668D2}"/>
              </a:ext>
            </a:extLst>
          </p:cNvPr>
          <p:cNvSpPr/>
          <p:nvPr userDrawn="1"/>
        </p:nvSpPr>
        <p:spPr>
          <a:xfrm>
            <a:off x="269988" y="1113152"/>
            <a:ext cx="1377731"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CREconsultants.com</a:t>
            </a:r>
          </a:p>
        </p:txBody>
      </p:sp>
      <p:pic>
        <p:nvPicPr>
          <p:cNvPr id="26" name="Picture 25">
            <a:extLst>
              <a:ext uri="{FF2B5EF4-FFF2-40B4-BE49-F238E27FC236}">
                <a16:creationId xmlns:a16="http://schemas.microsoft.com/office/drawing/2014/main" id="{DF716947-1996-4173-ADA5-61E41D8C16B2}"/>
              </a:ext>
            </a:extLst>
          </p:cNvPr>
          <p:cNvPicPr>
            <a:picLocks noChangeAspect="1"/>
          </p:cNvPicPr>
          <p:nvPr userDrawn="1"/>
        </p:nvPicPr>
        <p:blipFill rotWithShape="1">
          <a:blip r:embed="rId16"/>
          <a:srcRect l="31937" t="10978" r="31517" b="52476"/>
          <a:stretch/>
        </p:blipFill>
        <p:spPr>
          <a:xfrm>
            <a:off x="8042198" y="57415"/>
            <a:ext cx="922751" cy="1384127"/>
          </a:xfrm>
          <a:prstGeom prst="rect">
            <a:avLst/>
          </a:prstGeom>
        </p:spPr>
      </p:pic>
      <p:pic>
        <p:nvPicPr>
          <p:cNvPr id="75" name="Picture 6">
            <a:extLst>
              <a:ext uri="{FF2B5EF4-FFF2-40B4-BE49-F238E27FC236}">
                <a16:creationId xmlns:a16="http://schemas.microsoft.com/office/drawing/2014/main" id="{87DBAE63-BC35-456F-B937-7B84E35620E5}"/>
              </a:ext>
            </a:extLst>
          </p:cNvPr>
          <p:cNvPicPr>
            <a:picLocks noChangeAspect="1" noChangeArrowheads="1"/>
          </p:cNvPicPr>
          <p:nvPr userDrawn="1"/>
        </p:nvPicPr>
        <p:blipFill>
          <a:blip r:embed="rId17">
            <a:extLst>
              <a:ext uri="{BEBA8EAE-BF5A-486C-A8C5-ECC9F3942E4B}">
                <a14:imgProps xmlns:a14="http://schemas.microsoft.com/office/drawing/2010/main">
                  <a14:imgLayer r:embed="rId18">
                    <a14:imgEffect>
                      <a14:brightnessContrast bright="21000"/>
                    </a14:imgEffect>
                  </a14:imgLayer>
                </a14:imgProps>
              </a:ext>
            </a:extLst>
          </a:blip>
          <a:stretch>
            <a:fillRect/>
          </a:stretch>
        </p:blipFill>
        <p:spPr bwMode="auto">
          <a:xfrm>
            <a:off x="2004886" y="1130691"/>
            <a:ext cx="217963" cy="21796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485C0A6-AB7A-4BC4-994C-9112E8D94D89}"/>
              </a:ext>
            </a:extLst>
          </p:cNvPr>
          <p:cNvSpPr/>
          <p:nvPr userDrawn="1"/>
        </p:nvSpPr>
        <p:spPr>
          <a:xfrm>
            <a:off x="2121731" y="1121318"/>
            <a:ext cx="1452049"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 239.481.3800 x214</a:t>
            </a:r>
          </a:p>
        </p:txBody>
      </p:sp>
      <p:pic>
        <p:nvPicPr>
          <p:cNvPr id="76" name="Picture 8">
            <a:extLst>
              <a:ext uri="{FF2B5EF4-FFF2-40B4-BE49-F238E27FC236}">
                <a16:creationId xmlns:a16="http://schemas.microsoft.com/office/drawing/2014/main" id="{507F8F02-ACB7-4578-A584-2E8EAD1F59BF}"/>
              </a:ext>
            </a:extLst>
          </p:cNvPr>
          <p:cNvPicPr>
            <a:picLocks noChangeAspect="1" noChangeArrowheads="1"/>
          </p:cNvPicPr>
          <p:nvPr userDrawn="1"/>
        </p:nvPicPr>
        <p:blipFill>
          <a:blip r:embed="rId19">
            <a:extLst>
              <a:ext uri="{BEBA8EAE-BF5A-486C-A8C5-ECC9F3942E4B}">
                <a14:imgProps xmlns:a14="http://schemas.microsoft.com/office/drawing/2010/main">
                  <a14:imgLayer r:embed="rId20">
                    <a14:imgEffect>
                      <a14:brightnessContrast bright="21000"/>
                    </a14:imgEffect>
                  </a14:imgLayer>
                </a14:imgProps>
              </a:ext>
            </a:extLst>
          </a:blip>
          <a:stretch>
            <a:fillRect/>
          </a:stretch>
        </p:blipFill>
        <p:spPr bwMode="auto">
          <a:xfrm>
            <a:off x="5345529" y="1129944"/>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D42A988-0C94-4767-B2F8-7818CC299378}"/>
              </a:ext>
            </a:extLst>
          </p:cNvPr>
          <p:cNvSpPr/>
          <p:nvPr userDrawn="1"/>
        </p:nvSpPr>
        <p:spPr>
          <a:xfrm>
            <a:off x="5489858" y="1118959"/>
            <a:ext cx="2519609"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randal.mercer@creconsultants.com</a:t>
            </a:r>
          </a:p>
        </p:txBody>
      </p:sp>
      <p:pic>
        <p:nvPicPr>
          <p:cNvPr id="77" name="Picture 10">
            <a:extLst>
              <a:ext uri="{FF2B5EF4-FFF2-40B4-BE49-F238E27FC236}">
                <a16:creationId xmlns:a16="http://schemas.microsoft.com/office/drawing/2014/main" id="{CE60BD5F-1579-4E71-BC2D-5384E32A7EF3}"/>
              </a:ext>
            </a:extLst>
          </p:cNvPr>
          <p:cNvPicPr>
            <a:picLocks noChangeAspect="1" noChangeArrowheads="1"/>
          </p:cNvPicPr>
          <p:nvPr userDrawn="1"/>
        </p:nvPicPr>
        <p:blipFill>
          <a:blip r:embed="rId21">
            <a:extLst>
              <a:ext uri="{BEBA8EAE-BF5A-486C-A8C5-ECC9F3942E4B}">
                <a14:imgProps xmlns:a14="http://schemas.microsoft.com/office/drawing/2010/main">
                  <a14:imgLayer r:embed="rId22">
                    <a14:imgEffect>
                      <a14:brightnessContrast bright="10000"/>
                    </a14:imgEffect>
                  </a14:imgLayer>
                </a14:imgProps>
              </a:ext>
            </a:extLst>
          </a:blip>
          <a:stretch>
            <a:fillRect/>
          </a:stretch>
        </p:blipFill>
        <p:spPr bwMode="auto">
          <a:xfrm>
            <a:off x="3825834" y="1129944"/>
            <a:ext cx="219456" cy="21945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4308694A-F507-4EA1-B6F7-A95C1A03B3BC}"/>
              </a:ext>
            </a:extLst>
          </p:cNvPr>
          <p:cNvSpPr/>
          <p:nvPr userDrawn="1"/>
        </p:nvSpPr>
        <p:spPr>
          <a:xfrm>
            <a:off x="3975393" y="1121318"/>
            <a:ext cx="1012970"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239.481.9950</a:t>
            </a:r>
          </a:p>
        </p:txBody>
      </p:sp>
      <p:sp>
        <p:nvSpPr>
          <p:cNvPr id="32" name="Parallelogram 31">
            <a:extLst>
              <a:ext uri="{FF2B5EF4-FFF2-40B4-BE49-F238E27FC236}">
                <a16:creationId xmlns:a16="http://schemas.microsoft.com/office/drawing/2014/main" id="{9A5B3880-E58C-4DA5-A44B-096E5209535D}"/>
              </a:ext>
            </a:extLst>
          </p:cNvPr>
          <p:cNvSpPr/>
          <p:nvPr userDrawn="1"/>
        </p:nvSpPr>
        <p:spPr>
          <a:xfrm flipH="1">
            <a:off x="4225926" y="203157"/>
            <a:ext cx="3921789" cy="402336"/>
          </a:xfrm>
          <a:prstGeom prst="parallelogram">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DC40836-2D75-408E-B269-E4554F047940}"/>
              </a:ext>
            </a:extLst>
          </p:cNvPr>
          <p:cNvSpPr/>
          <p:nvPr userDrawn="1"/>
        </p:nvSpPr>
        <p:spPr>
          <a:xfrm>
            <a:off x="4447666" y="110316"/>
            <a:ext cx="2810625" cy="584775"/>
          </a:xfrm>
          <a:prstGeom prst="rect">
            <a:avLst/>
          </a:prstGeom>
        </p:spPr>
        <p:txBody>
          <a:bodyPr wrap="square">
            <a:spAutoFit/>
          </a:bodyPr>
          <a:lstStyle/>
          <a:p>
            <a:pPr algn="l"/>
            <a:r>
              <a:rPr lang="en-US" sz="3200" b="0" i="0" cap="small" spc="0" dirty="0">
                <a:solidFill>
                  <a:schemeClr val="bg1"/>
                </a:solidFill>
                <a:latin typeface="Impact" panose="020B0806030902050204" pitchFamily="34" charset="0"/>
                <a:ea typeface="Adobe Gothic Std B" panose="020B0800000000000000" pitchFamily="34" charset="-128"/>
              </a:rPr>
              <a:t>RANDAL MERCER</a:t>
            </a:r>
          </a:p>
        </p:txBody>
      </p:sp>
      <p:sp>
        <p:nvSpPr>
          <p:cNvPr id="34" name="Parallelogram 33">
            <a:extLst>
              <a:ext uri="{FF2B5EF4-FFF2-40B4-BE49-F238E27FC236}">
                <a16:creationId xmlns:a16="http://schemas.microsoft.com/office/drawing/2014/main" id="{71E3C234-4CC3-44FB-9B20-2C9E058ED2BA}"/>
              </a:ext>
            </a:extLst>
          </p:cNvPr>
          <p:cNvSpPr/>
          <p:nvPr userDrawn="1"/>
        </p:nvSpPr>
        <p:spPr>
          <a:xfrm flipH="1">
            <a:off x="5710918" y="582652"/>
            <a:ext cx="2301220" cy="294255"/>
          </a:xfrm>
          <a:prstGeom prst="parallelogram">
            <a:avLst/>
          </a:prstGeom>
          <a:solidFill>
            <a:srgbClr val="006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45E5BF-896A-49C0-A372-70CD65317D54}"/>
              </a:ext>
            </a:extLst>
          </p:cNvPr>
          <p:cNvSpPr/>
          <p:nvPr userDrawn="1"/>
        </p:nvSpPr>
        <p:spPr>
          <a:xfrm>
            <a:off x="5910876" y="572755"/>
            <a:ext cx="1986508" cy="307777"/>
          </a:xfrm>
          <a:prstGeom prst="rect">
            <a:avLst/>
          </a:prstGeom>
        </p:spPr>
        <p:txBody>
          <a:bodyPr wrap="square">
            <a:spAutoFit/>
          </a:bodyPr>
          <a:lstStyle/>
          <a:p>
            <a:pPr algn="l"/>
            <a:r>
              <a:rPr lang="en-US" sz="1400" b="1" i="0" cap="small" spc="0" dirty="0">
                <a:solidFill>
                  <a:schemeClr val="bg1"/>
                </a:solidFill>
                <a:latin typeface="Futura Bk BT" panose="020B0502020204020303" pitchFamily="34" charset="0"/>
                <a:ea typeface="Adobe Gothic Std B" panose="020B0800000000000000" pitchFamily="34" charset="-128"/>
              </a:rPr>
              <a:t>FOUNDING PARTNER</a:t>
            </a:r>
          </a:p>
        </p:txBody>
      </p:sp>
      <p:sp>
        <p:nvSpPr>
          <p:cNvPr id="36" name="Rectangle 35">
            <a:extLst>
              <a:ext uri="{FF2B5EF4-FFF2-40B4-BE49-F238E27FC236}">
                <a16:creationId xmlns:a16="http://schemas.microsoft.com/office/drawing/2014/main" id="{DF1E3A42-2ECC-4C3E-8B33-AF5FD5AC33EB}"/>
              </a:ext>
            </a:extLst>
          </p:cNvPr>
          <p:cNvSpPr/>
          <p:nvPr userDrawn="1"/>
        </p:nvSpPr>
        <p:spPr>
          <a:xfrm>
            <a:off x="0" y="1407650"/>
            <a:ext cx="6928334" cy="1581972"/>
          </a:xfrm>
          <a:prstGeom prst="rect">
            <a:avLst/>
          </a:prstGeom>
        </p:spPr>
        <p:txBody>
          <a:bodyPr wrap="square">
            <a:spAutoFit/>
          </a:bodyPr>
          <a:lstStyle/>
          <a:p>
            <a:pPr>
              <a:spcAft>
                <a:spcPts val="600"/>
              </a:spcAft>
            </a:pPr>
            <a:r>
              <a:rPr lang="en-US" sz="1200" b="0" spc="0" dirty="0">
                <a:solidFill>
                  <a:srgbClr val="006A4D"/>
                </a:solidFill>
                <a:latin typeface="Impact" panose="020B0806030902050204" pitchFamily="34" charset="0"/>
              </a:rPr>
              <a:t>EXPERIENCE</a:t>
            </a:r>
          </a:p>
          <a:p>
            <a:pPr algn="just">
              <a:lnSpc>
                <a:spcPct val="110000"/>
              </a:lnSpc>
            </a:pPr>
            <a:r>
              <a:rPr lang="en-US" sz="1000" b="0" spc="-20" dirty="0">
                <a:latin typeface="Futura Bk BT" panose="020B0502020204020303" pitchFamily="34" charset="0"/>
              </a:rPr>
              <a:t>As a founding partner, Randal Mercer has assisted in guiding the company since 1998. He has been instrumental in developing company policies for new business development, client relations, brokerage services and asset </a:t>
            </a:r>
          </a:p>
          <a:p>
            <a:pPr algn="just">
              <a:lnSpc>
                <a:spcPct val="110000"/>
              </a:lnSpc>
            </a:pPr>
            <a:r>
              <a:rPr lang="en-US" sz="1000" b="0" spc="-20" dirty="0">
                <a:latin typeface="Futura Bk BT" panose="020B0502020204020303" pitchFamily="34" charset="0"/>
              </a:rPr>
              <a:t>services.</a:t>
            </a:r>
          </a:p>
          <a:p>
            <a:pPr algn="just">
              <a:lnSpc>
                <a:spcPct val="110000"/>
              </a:lnSpc>
            </a:pPr>
            <a:endParaRPr lang="en-US" sz="1000" b="0" spc="-20" dirty="0">
              <a:latin typeface="Futura Bk BT" panose="020B0502020204020303" pitchFamily="34" charset="0"/>
            </a:endParaRPr>
          </a:p>
          <a:p>
            <a:pPr algn="just">
              <a:lnSpc>
                <a:spcPct val="110000"/>
              </a:lnSpc>
            </a:pPr>
            <a:r>
              <a:rPr lang="en-US" sz="1000" b="0" spc="-20" dirty="0">
                <a:latin typeface="Futura Bk BT" panose="020B0502020204020303" pitchFamily="34" charset="0"/>
              </a:rPr>
              <a:t>Randal is currently responsible for commercial property transactions, asset management and investment analysis for our clients. His brokerage specialty is office/investment properties and he has been considered one of Southwest Florida’s market leaders for decades. </a:t>
            </a:r>
          </a:p>
        </p:txBody>
      </p:sp>
      <p:sp>
        <p:nvSpPr>
          <p:cNvPr id="37" name="Rectangle 36">
            <a:extLst>
              <a:ext uri="{FF2B5EF4-FFF2-40B4-BE49-F238E27FC236}">
                <a16:creationId xmlns:a16="http://schemas.microsoft.com/office/drawing/2014/main" id="{DDB5A4D5-60C1-4E6F-8E61-17DDA8C3AFCF}"/>
              </a:ext>
            </a:extLst>
          </p:cNvPr>
          <p:cNvSpPr/>
          <p:nvPr userDrawn="1"/>
        </p:nvSpPr>
        <p:spPr>
          <a:xfrm>
            <a:off x="7037405" y="1441272"/>
            <a:ext cx="2106595" cy="3847207"/>
          </a:xfrm>
          <a:prstGeom prst="rect">
            <a:avLst/>
          </a:prstGeom>
        </p:spPr>
        <p:txBody>
          <a:bodyPr wrap="square" numCol="1">
            <a:spAutoFit/>
          </a:bodyPr>
          <a:lstStyle/>
          <a:p>
            <a:pPr indent="0">
              <a:spcAft>
                <a:spcPts val="600"/>
              </a:spcAft>
              <a:buFont typeface="Arial" pitchFamily="34" charset="0"/>
              <a:buNone/>
            </a:pPr>
            <a:r>
              <a:rPr lang="en-US" sz="1200" dirty="0">
                <a:solidFill>
                  <a:srgbClr val="006A4D"/>
                </a:solidFill>
                <a:latin typeface="Impact" panose="020B0806030902050204" pitchFamily="34" charset="0"/>
              </a:rPr>
              <a:t>CLIENTS REPRESENTED</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AIG</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Allstate Insurance</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AT&amp;T Wireless</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Bank of America</a:t>
            </a:r>
          </a:p>
          <a:p>
            <a:pPr marL="171450" indent="-171450">
              <a:lnSpc>
                <a:spcPct val="110000"/>
              </a:lnSpc>
              <a:spcAft>
                <a:spcPts val="300"/>
              </a:spcAft>
              <a:buFont typeface="Arial" pitchFamily="34" charset="0"/>
              <a:buChar char="•"/>
            </a:pPr>
            <a:r>
              <a:rPr lang="en-US" sz="1000" spc="-20" dirty="0" err="1">
                <a:latin typeface="Futura Bk BT" panose="020B0502020204020303" pitchFamily="34" charset="0"/>
              </a:rPr>
              <a:t>Busey</a:t>
            </a:r>
            <a:r>
              <a:rPr lang="en-US" sz="1000" spc="-20" dirty="0">
                <a:latin typeface="Futura Bk BT" panose="020B0502020204020303" pitchFamily="34" charset="0"/>
              </a:rPr>
              <a:t> Bank</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Edison National Bank</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EW Scripps Trust</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First American Bank</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Hansen Building Supplies</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Lee Memorial Health System</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Merrill Lynch</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Morgan Stanley</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Nationwide Insurance</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Prudential Securities</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Shaw Aero Realty Corporation</a:t>
            </a:r>
          </a:p>
          <a:p>
            <a:pPr marL="171450" indent="-171450">
              <a:lnSpc>
                <a:spcPct val="110000"/>
              </a:lnSpc>
              <a:spcAft>
                <a:spcPts val="300"/>
              </a:spcAft>
              <a:buFont typeface="Arial" pitchFamily="34" charset="0"/>
              <a:buChar char="•"/>
            </a:pPr>
            <a:r>
              <a:rPr lang="en-US" sz="1000" spc="-20" dirty="0">
                <a:latin typeface="Futura Bk BT" panose="020B0502020204020303" pitchFamily="34" charset="0"/>
              </a:rPr>
              <a:t>State Farm Insurance</a:t>
            </a:r>
          </a:p>
          <a:p>
            <a:pPr marL="171450" indent="-171450">
              <a:lnSpc>
                <a:spcPct val="110000"/>
              </a:lnSpc>
              <a:spcAft>
                <a:spcPts val="300"/>
              </a:spcAft>
              <a:buFont typeface="Arial" pitchFamily="34" charset="0"/>
              <a:buChar char="•"/>
            </a:pPr>
            <a:r>
              <a:rPr lang="en-US" sz="1000" spc="-20" dirty="0" err="1">
                <a:latin typeface="Futura Bk BT" panose="020B0502020204020303" pitchFamily="34" charset="0"/>
              </a:rPr>
              <a:t>Stonegate</a:t>
            </a:r>
            <a:r>
              <a:rPr lang="en-US" sz="1000" spc="-20" dirty="0">
                <a:latin typeface="Futura Bk BT" panose="020B0502020204020303" pitchFamily="34" charset="0"/>
              </a:rPr>
              <a:t> Bank</a:t>
            </a:r>
          </a:p>
        </p:txBody>
      </p:sp>
      <p:sp>
        <p:nvSpPr>
          <p:cNvPr id="38" name="Rectangle 37">
            <a:extLst>
              <a:ext uri="{FF2B5EF4-FFF2-40B4-BE49-F238E27FC236}">
                <a16:creationId xmlns:a16="http://schemas.microsoft.com/office/drawing/2014/main" id="{C56D4940-4320-4619-8D01-E2AAC1B9EE89}"/>
              </a:ext>
            </a:extLst>
          </p:cNvPr>
          <p:cNvSpPr/>
          <p:nvPr userDrawn="1"/>
        </p:nvSpPr>
        <p:spPr>
          <a:xfrm>
            <a:off x="0" y="2894234"/>
            <a:ext cx="6928334" cy="2600712"/>
          </a:xfrm>
          <a:prstGeom prst="rect">
            <a:avLst/>
          </a:prstGeom>
        </p:spPr>
        <p:txBody>
          <a:bodyPr wrap="square">
            <a:spAutoFit/>
          </a:bodyPr>
          <a:lstStyle/>
          <a:p>
            <a:pPr>
              <a:spcAft>
                <a:spcPts val="600"/>
              </a:spcAft>
            </a:pPr>
            <a:r>
              <a:rPr lang="en-US" sz="1200" b="0" spc="0" dirty="0">
                <a:solidFill>
                  <a:srgbClr val="006A4D"/>
                </a:solidFill>
                <a:latin typeface="Impact" panose="020B0806030902050204" pitchFamily="34" charset="0"/>
              </a:rPr>
              <a:t>AFFILIATIONS | ACHIEVEMENTS</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CRE Consultants’ Top Producer (2008, 2009, 2012, 2013, 2014, 2015, 2017)</a:t>
            </a:r>
          </a:p>
          <a:p>
            <a:pPr marL="171450" indent="-171450">
              <a:lnSpc>
                <a:spcPct val="110000"/>
              </a:lnSpc>
              <a:spcAft>
                <a:spcPts val="300"/>
              </a:spcAft>
              <a:buFont typeface="Arial" pitchFamily="34" charset="0"/>
              <a:buChar char="•"/>
            </a:pPr>
            <a:r>
              <a:rPr lang="en-US" sz="1000" b="0" spc="-20" dirty="0" err="1">
                <a:latin typeface="Futura Bk BT" panose="020B0502020204020303" pitchFamily="34" charset="0"/>
              </a:rPr>
              <a:t>CoStar</a:t>
            </a:r>
            <a:r>
              <a:rPr lang="en-US" sz="1000" b="0" spc="-20" dirty="0">
                <a:latin typeface="Futura Bk BT" panose="020B0502020204020303" pitchFamily="34" charset="0"/>
              </a:rPr>
              <a:t> Power Broker: Office Leasing Transaction Volume (2006-2015)</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Ritz Carlton Club (Aspen, CO): President, Board of Directors (Oct 2012-2016)</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Ritz Carlton Club (Aspen, CO): Board of Directors (2005-2016)</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Gulfshore Business Magazine: Community Advisory Board (2011-2017)</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Lee Building Industry Association: 1</a:t>
            </a:r>
            <a:r>
              <a:rPr lang="en-US" sz="1000" b="0" spc="-20" baseline="30000" dirty="0">
                <a:latin typeface="Futura Bk BT" panose="020B0502020204020303" pitchFamily="34" charset="0"/>
              </a:rPr>
              <a:t>st</a:t>
            </a:r>
            <a:r>
              <a:rPr lang="en-US" sz="1000" b="0" spc="-20" dirty="0">
                <a:latin typeface="Futura Bk BT" panose="020B0502020204020303" pitchFamily="34" charset="0"/>
              </a:rPr>
              <a:t> Vice President, Board of Directors (2011-2016)</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Royal Palm Ministries Inc.: Board of Directors (2010-2015)</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Southwest Florida Leadership Initiative: Chairman (2010-2012)</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Executive Oversight Regulatory Committee: Chairman, EROC Appointed by Lee County Commissioners (1992-2016)</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Conservation 20/20:  Advisory Committee (2011-2012)</a:t>
            </a:r>
          </a:p>
          <a:p>
            <a:pPr marL="171450" indent="-171450">
              <a:lnSpc>
                <a:spcPct val="110000"/>
              </a:lnSpc>
              <a:spcAft>
                <a:spcPts val="300"/>
              </a:spcAft>
              <a:buFont typeface="Arial" pitchFamily="34" charset="0"/>
              <a:buChar char="•"/>
            </a:pPr>
            <a:r>
              <a:rPr lang="en-US" sz="1000" b="0" spc="-20" dirty="0">
                <a:latin typeface="Futura Bk BT" panose="020B0502020204020303" pitchFamily="34" charset="0"/>
              </a:rPr>
              <a:t>Real Estate Investment Society: Past President (2001-2002)</a:t>
            </a:r>
          </a:p>
        </p:txBody>
      </p:sp>
      <p:sp>
        <p:nvSpPr>
          <p:cNvPr id="39" name="Rectangle 38">
            <a:extLst>
              <a:ext uri="{FF2B5EF4-FFF2-40B4-BE49-F238E27FC236}">
                <a16:creationId xmlns:a16="http://schemas.microsoft.com/office/drawing/2014/main" id="{E312FD30-D31F-4C43-8857-CE020CA69CAA}"/>
              </a:ext>
            </a:extLst>
          </p:cNvPr>
          <p:cNvSpPr/>
          <p:nvPr userDrawn="1"/>
        </p:nvSpPr>
        <p:spPr>
          <a:xfrm>
            <a:off x="5624322" y="5264040"/>
            <a:ext cx="3538728" cy="120276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876A257-19F1-49EA-ACD3-2E13609EFBAF}"/>
              </a:ext>
            </a:extLst>
          </p:cNvPr>
          <p:cNvSpPr/>
          <p:nvPr userDrawn="1"/>
        </p:nvSpPr>
        <p:spPr>
          <a:xfrm rot="16200000">
            <a:off x="5143927" y="5738462"/>
            <a:ext cx="1202761" cy="253916"/>
          </a:xfrm>
          <a:prstGeom prst="rect">
            <a:avLst/>
          </a:prstGeom>
        </p:spPr>
        <p:txBody>
          <a:bodyPr wrap="square">
            <a:spAutoFit/>
          </a:bodyPr>
          <a:lstStyle/>
          <a:p>
            <a:pPr algn="ctr"/>
            <a:r>
              <a:rPr lang="en-US" sz="1050" b="0" spc="70" dirty="0">
                <a:solidFill>
                  <a:schemeClr val="bg1"/>
                </a:solidFill>
                <a:latin typeface="Impact" panose="020B0806030902050204" pitchFamily="34" charset="0"/>
              </a:rPr>
              <a:t>TRANSACTIONS</a:t>
            </a:r>
          </a:p>
        </p:txBody>
      </p:sp>
      <p:graphicFrame>
        <p:nvGraphicFramePr>
          <p:cNvPr id="41" name="Table 40">
            <a:extLst>
              <a:ext uri="{FF2B5EF4-FFF2-40B4-BE49-F238E27FC236}">
                <a16:creationId xmlns:a16="http://schemas.microsoft.com/office/drawing/2014/main" id="{7190F807-AABB-4B62-9B38-2D3A0EB1ACE0}"/>
              </a:ext>
            </a:extLst>
          </p:cNvPr>
          <p:cNvGraphicFramePr>
            <a:graphicFrameLocks noGrp="1"/>
          </p:cNvGraphicFramePr>
          <p:nvPr userDrawn="1">
            <p:extLst>
              <p:ext uri="{D42A27DB-BD31-4B8C-83A1-F6EECF244321}">
                <p14:modId xmlns:p14="http://schemas.microsoft.com/office/powerpoint/2010/main" val="1154546532"/>
              </p:ext>
            </p:extLst>
          </p:nvPr>
        </p:nvGraphicFramePr>
        <p:xfrm>
          <a:off x="5851491" y="5316780"/>
          <a:ext cx="3267668" cy="1097280"/>
        </p:xfrm>
        <a:graphic>
          <a:graphicData uri="http://schemas.openxmlformats.org/drawingml/2006/table">
            <a:tbl>
              <a:tblPr bandRow="1">
                <a:effectLst>
                  <a:outerShdw blurRad="50800" dist="38100" dir="2700000" algn="tl" rotWithShape="0">
                    <a:prstClr val="black">
                      <a:alpha val="40000"/>
                    </a:prstClr>
                  </a:outerShdw>
                </a:effectLst>
                <a:tableStyleId>{073A0DAA-6AF3-43AB-8588-CEC1D06C72B9}</a:tableStyleId>
              </a:tblPr>
              <a:tblGrid>
                <a:gridCol w="1972268">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Source Interlink Companies, Inc.</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r>
                        <a:rPr lang="en-US" sz="900" spc="-50" baseline="0" dirty="0">
                          <a:latin typeface="Futura Bk BT" panose="020B0502020204020303" pitchFamily="34" charset="0"/>
                        </a:rPr>
                        <a:t>96,500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Hertz Equipment Rental Corporation</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55,220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Palisades Office Park</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43,200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r>
                        <a:rPr lang="en-US" sz="900" spc="-50" baseline="0" dirty="0">
                          <a:latin typeface="Futura Bk BT" panose="020B0502020204020303" pitchFamily="34" charset="0"/>
                        </a:rPr>
                        <a:t>WCI Communities, Inc.</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28,418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9260 Estero Park Commons</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22,480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r>
                        <a:rPr lang="en-US" sz="900" spc="-50" baseline="0" dirty="0">
                          <a:latin typeface="Futura Bk BT" panose="020B0502020204020303" pitchFamily="34" charset="0"/>
                        </a:rPr>
                        <a:t>Pulte, Inc.</a:t>
                      </a:r>
                    </a:p>
                  </a:txBody>
                  <a:tcPr marL="45720" marR="45720" marT="0" marB="0"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spc="-50" baseline="0" dirty="0">
                          <a:solidFill>
                            <a:schemeClr val="dk1"/>
                          </a:solidFill>
                          <a:latin typeface="Futura Bk BT" panose="020B0502020204020303" pitchFamily="34" charset="0"/>
                          <a:ea typeface="+mn-ea"/>
                          <a:cs typeface="+mn-cs"/>
                        </a:rPr>
                        <a:t>19,724 SF</a:t>
                      </a:r>
                    </a:p>
                  </a:txBody>
                  <a:tcPr marL="45720" marR="4572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51109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6_Title Slide">
    <p:bg>
      <p:bgRef idx="1001">
        <a:schemeClr val="bg1"/>
      </p:bgRef>
    </p:bg>
    <p:spTree>
      <p:nvGrpSpPr>
        <p:cNvPr id="1" name=""/>
        <p:cNvGrpSpPr/>
        <p:nvPr/>
      </p:nvGrpSpPr>
      <p:grpSpPr>
        <a:xfrm>
          <a:off x="0" y="0"/>
          <a:ext cx="0" cy="0"/>
          <a:chOff x="0" y="0"/>
          <a:chExt cx="0" cy="0"/>
        </a:xfrm>
      </p:grpSpPr>
      <p:sp>
        <p:nvSpPr>
          <p:cNvPr id="39" name="Text Box 124"/>
          <p:cNvSpPr txBox="1">
            <a:spLocks noChangeArrowheads="1"/>
          </p:cNvSpPr>
          <p:nvPr userDrawn="1"/>
        </p:nvSpPr>
        <p:spPr bwMode="auto">
          <a:xfrm>
            <a:off x="9934540" y="-859425"/>
            <a:ext cx="73628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en-US" sz="2400" b="1" kern="1200" baseline="0" dirty="0">
                <a:solidFill>
                  <a:schemeClr val="bg1"/>
                </a:solidFill>
                <a:latin typeface="Avenir LT Std 65 Medium" panose="020B0603020203020204" pitchFamily="34" charset="0"/>
                <a:ea typeface="PMingLiU" panose="02020500000000000000" pitchFamily="18" charset="-120"/>
                <a:cs typeface="Gisha" panose="020B0502040204020203" pitchFamily="34" charset="-79"/>
              </a:rPr>
              <a:t>Hotwire Communications</a:t>
            </a:r>
          </a:p>
        </p:txBody>
      </p:sp>
      <p:sp>
        <p:nvSpPr>
          <p:cNvPr id="17" name="Rectangle 16">
            <a:extLst>
              <a:ext uri="{FF2B5EF4-FFF2-40B4-BE49-F238E27FC236}">
                <a16:creationId xmlns:a16="http://schemas.microsoft.com/office/drawing/2014/main" id="{8EE4665F-5429-47F5-BF62-CCCE5A1525A0}"/>
              </a:ext>
            </a:extLst>
          </p:cNvPr>
          <p:cNvSpPr/>
          <p:nvPr userDrawn="1"/>
        </p:nvSpPr>
        <p:spPr>
          <a:xfrm>
            <a:off x="0" y="0"/>
            <a:ext cx="9144000" cy="1298448"/>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2AC76C-EF20-4FFF-B692-53D41D1621E5}"/>
              </a:ext>
            </a:extLst>
          </p:cNvPr>
          <p:cNvSpPr/>
          <p:nvPr userDrawn="1"/>
        </p:nvSpPr>
        <p:spPr>
          <a:xfrm>
            <a:off x="6940066" y="1287209"/>
            <a:ext cx="2203934" cy="52690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70258B5-2E8A-4FB4-83D5-9CF8331CEAA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94493"/>
          <a:stretch/>
        </p:blipFill>
        <p:spPr>
          <a:xfrm>
            <a:off x="0" y="6538125"/>
            <a:ext cx="9144000" cy="327458"/>
          </a:xfrm>
          <a:prstGeom prst="rect">
            <a:avLst/>
          </a:prstGeom>
        </p:spPr>
      </p:pic>
      <p:sp>
        <p:nvSpPr>
          <p:cNvPr id="21" name="Rectangle 125">
            <a:extLst>
              <a:ext uri="{FF2B5EF4-FFF2-40B4-BE49-F238E27FC236}">
                <a16:creationId xmlns:a16="http://schemas.microsoft.com/office/drawing/2014/main" id="{2A7B8468-1748-4E62-8053-4CAB358A5061}"/>
              </a:ext>
            </a:extLst>
          </p:cNvPr>
          <p:cNvSpPr>
            <a:spLocks noChangeArrowheads="1"/>
          </p:cNvSpPr>
          <p:nvPr userDrawn="1"/>
        </p:nvSpPr>
        <p:spPr bwMode="auto">
          <a:xfrm>
            <a:off x="0" y="6519837"/>
            <a:ext cx="9144000" cy="345747"/>
          </a:xfrm>
          <a:prstGeom prst="rect">
            <a:avLst/>
          </a:prstGeom>
          <a:solidFill>
            <a:schemeClr val="tx1">
              <a:lumMod val="85000"/>
              <a:lumOff val="15000"/>
              <a:alpha val="28000"/>
            </a:schemeClr>
          </a:solidFill>
          <a:ln w="9525">
            <a:noFill/>
            <a:miter lim="800000"/>
            <a:headEnd/>
            <a:tailEnd/>
          </a:ln>
          <a:effectLst/>
        </p:spPr>
        <p:txBody>
          <a:bodyPr wrap="none" anchor="ctr"/>
          <a:lstStyle/>
          <a:p>
            <a:endParaRPr lang="en-US" dirty="0"/>
          </a:p>
        </p:txBody>
      </p:sp>
      <p:sp>
        <p:nvSpPr>
          <p:cNvPr id="31" name="Rectangle 30">
            <a:extLst>
              <a:ext uri="{FF2B5EF4-FFF2-40B4-BE49-F238E27FC236}">
                <a16:creationId xmlns:a16="http://schemas.microsoft.com/office/drawing/2014/main" id="{56F7806B-8A9D-42AB-9265-78A71CCC91BE}"/>
              </a:ext>
            </a:extLst>
          </p:cNvPr>
          <p:cNvSpPr/>
          <p:nvPr userDrawn="1"/>
        </p:nvSpPr>
        <p:spPr>
          <a:xfrm>
            <a:off x="0" y="1172352"/>
            <a:ext cx="9144000" cy="146304"/>
          </a:xfrm>
          <a:prstGeom prst="rect">
            <a:avLst/>
          </a:prstGeom>
          <a:solidFill>
            <a:srgbClr val="006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7" name="Picture 46">
            <a:extLst>
              <a:ext uri="{FF2B5EF4-FFF2-40B4-BE49-F238E27FC236}">
                <a16:creationId xmlns:a16="http://schemas.microsoft.com/office/drawing/2014/main" id="{FDCA421C-4AF8-487E-9962-A4F390A3487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78634" y="111040"/>
            <a:ext cx="1735812" cy="816039"/>
          </a:xfrm>
          <a:prstGeom prst="rect">
            <a:avLst/>
          </a:prstGeom>
        </p:spPr>
      </p:pic>
      <p:sp>
        <p:nvSpPr>
          <p:cNvPr id="48" name="Text Box 124">
            <a:extLst>
              <a:ext uri="{FF2B5EF4-FFF2-40B4-BE49-F238E27FC236}">
                <a16:creationId xmlns:a16="http://schemas.microsoft.com/office/drawing/2014/main" id="{5F175AA5-41C8-40E8-B37C-6D2A0774AF67}"/>
              </a:ext>
            </a:extLst>
          </p:cNvPr>
          <p:cNvSpPr txBox="1">
            <a:spLocks noChangeArrowheads="1"/>
          </p:cNvSpPr>
          <p:nvPr userDrawn="1"/>
        </p:nvSpPr>
        <p:spPr bwMode="auto">
          <a:xfrm>
            <a:off x="120650" y="6710072"/>
            <a:ext cx="23368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12140 Carissa Commerce Ct, Suite 102 | 239.481.3800</a:t>
            </a:r>
          </a:p>
        </p:txBody>
      </p:sp>
      <p:sp>
        <p:nvSpPr>
          <p:cNvPr id="49" name="Rectangle 48">
            <a:extLst>
              <a:ext uri="{FF2B5EF4-FFF2-40B4-BE49-F238E27FC236}">
                <a16:creationId xmlns:a16="http://schemas.microsoft.com/office/drawing/2014/main" id="{151BC0A0-EAA8-4659-B584-A99D9B4CB60E}"/>
              </a:ext>
            </a:extLst>
          </p:cNvPr>
          <p:cNvSpPr/>
          <p:nvPr userDrawn="1"/>
        </p:nvSpPr>
        <p:spPr>
          <a:xfrm>
            <a:off x="761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FORT MYERS, FL 33966</a:t>
            </a:r>
          </a:p>
        </p:txBody>
      </p:sp>
      <p:sp>
        <p:nvSpPr>
          <p:cNvPr id="50" name="Rectangle 49">
            <a:extLst>
              <a:ext uri="{FF2B5EF4-FFF2-40B4-BE49-F238E27FC236}">
                <a16:creationId xmlns:a16="http://schemas.microsoft.com/office/drawing/2014/main" id="{DB6950A3-0B01-42B5-8B93-C9FEDCDEBA58}"/>
              </a:ext>
            </a:extLst>
          </p:cNvPr>
          <p:cNvSpPr/>
          <p:nvPr userDrawn="1"/>
        </p:nvSpPr>
        <p:spPr>
          <a:xfrm>
            <a:off x="0" y="6519837"/>
            <a:ext cx="9144000" cy="18288"/>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Box 124">
            <a:extLst>
              <a:ext uri="{FF2B5EF4-FFF2-40B4-BE49-F238E27FC236}">
                <a16:creationId xmlns:a16="http://schemas.microsoft.com/office/drawing/2014/main" id="{DD54BA79-078D-4A94-A0B8-C64C500ED695}"/>
              </a:ext>
            </a:extLst>
          </p:cNvPr>
          <p:cNvSpPr txBox="1">
            <a:spLocks noChangeArrowheads="1"/>
          </p:cNvSpPr>
          <p:nvPr userDrawn="1"/>
        </p:nvSpPr>
        <p:spPr bwMode="auto">
          <a:xfrm>
            <a:off x="3855014" y="6710072"/>
            <a:ext cx="203087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1100 </a:t>
            </a:r>
            <a:r>
              <a:rPr lang="fr-FR" sz="700" b="1" dirty="0" err="1">
                <a:solidFill>
                  <a:schemeClr val="bg1"/>
                </a:solidFill>
                <a:latin typeface="Futura Bk BT" panose="020B0502020204020303" pitchFamily="34" charset="0"/>
              </a:rPr>
              <a:t>Fifth</a:t>
            </a:r>
            <a:r>
              <a:rPr lang="fr-FR" sz="700" b="1" dirty="0">
                <a:solidFill>
                  <a:schemeClr val="bg1"/>
                </a:solidFill>
                <a:latin typeface="Futura Bk BT" panose="020B0502020204020303" pitchFamily="34" charset="0"/>
              </a:rPr>
              <a:t> Avenue S, Suite 100 | 239.659.1447</a:t>
            </a:r>
          </a:p>
        </p:txBody>
      </p:sp>
      <p:sp>
        <p:nvSpPr>
          <p:cNvPr id="54" name="Rectangle 53">
            <a:extLst>
              <a:ext uri="{FF2B5EF4-FFF2-40B4-BE49-F238E27FC236}">
                <a16:creationId xmlns:a16="http://schemas.microsoft.com/office/drawing/2014/main" id="{643DAFA2-7D1D-4FE5-AFDA-35DAA33BD20C}"/>
              </a:ext>
            </a:extLst>
          </p:cNvPr>
          <p:cNvSpPr/>
          <p:nvPr userDrawn="1"/>
        </p:nvSpPr>
        <p:spPr>
          <a:xfrm>
            <a:off x="3810563"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NAPLES, FL 34102</a:t>
            </a:r>
          </a:p>
        </p:txBody>
      </p:sp>
      <p:sp>
        <p:nvSpPr>
          <p:cNvPr id="56" name="Text Box 124">
            <a:extLst>
              <a:ext uri="{FF2B5EF4-FFF2-40B4-BE49-F238E27FC236}">
                <a16:creationId xmlns:a16="http://schemas.microsoft.com/office/drawing/2014/main" id="{F35D4B8E-D55B-4CFF-8AE6-905547104098}"/>
              </a:ext>
            </a:extLst>
          </p:cNvPr>
          <p:cNvSpPr txBox="1">
            <a:spLocks noChangeArrowheads="1"/>
          </p:cNvSpPr>
          <p:nvPr userDrawn="1"/>
        </p:nvSpPr>
        <p:spPr bwMode="auto">
          <a:xfrm>
            <a:off x="7283450" y="6710072"/>
            <a:ext cx="17399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019175">
              <a:defRPr>
                <a:solidFill>
                  <a:schemeClr val="tx1"/>
                </a:solidFill>
                <a:latin typeface="Arial" pitchFamily="34" charset="0"/>
                <a:cs typeface="Arial" pitchFamily="34" charset="0"/>
              </a:defRPr>
            </a:lvl1pPr>
            <a:lvl2pPr marL="509588" defTabSz="1019175">
              <a:defRPr>
                <a:solidFill>
                  <a:schemeClr val="tx1"/>
                </a:solidFill>
                <a:latin typeface="Arial" pitchFamily="34" charset="0"/>
                <a:cs typeface="Arial" pitchFamily="34" charset="0"/>
              </a:defRPr>
            </a:lvl2pPr>
            <a:lvl3pPr marL="1019175" defTabSz="1019175">
              <a:defRPr>
                <a:solidFill>
                  <a:schemeClr val="tx1"/>
                </a:solidFill>
                <a:latin typeface="Arial" pitchFamily="34" charset="0"/>
                <a:cs typeface="Arial" pitchFamily="34" charset="0"/>
              </a:defRPr>
            </a:lvl3pPr>
            <a:lvl4pPr marL="1528763" defTabSz="1019175">
              <a:defRPr>
                <a:solidFill>
                  <a:schemeClr val="tx1"/>
                </a:solidFill>
                <a:latin typeface="Arial" pitchFamily="34" charset="0"/>
                <a:cs typeface="Arial" pitchFamily="34" charset="0"/>
              </a:defRPr>
            </a:lvl4pPr>
            <a:lvl5pPr marL="2038350" defTabSz="1019175">
              <a:defRPr>
                <a:solidFill>
                  <a:schemeClr val="tx1"/>
                </a:solidFill>
                <a:latin typeface="Arial" pitchFamily="34" charset="0"/>
                <a:cs typeface="Arial" pitchFamily="34" charset="0"/>
              </a:defRPr>
            </a:lvl5pPr>
            <a:lvl6pPr marL="2495550" defTabSz="1019175" fontAlgn="base">
              <a:spcBef>
                <a:spcPct val="0"/>
              </a:spcBef>
              <a:spcAft>
                <a:spcPct val="0"/>
              </a:spcAft>
              <a:defRPr>
                <a:solidFill>
                  <a:schemeClr val="tx1"/>
                </a:solidFill>
                <a:latin typeface="Arial" pitchFamily="34" charset="0"/>
                <a:cs typeface="Arial" pitchFamily="34" charset="0"/>
              </a:defRPr>
            </a:lvl6pPr>
            <a:lvl7pPr marL="2952750" defTabSz="1019175" fontAlgn="base">
              <a:spcBef>
                <a:spcPct val="0"/>
              </a:spcBef>
              <a:spcAft>
                <a:spcPct val="0"/>
              </a:spcAft>
              <a:defRPr>
                <a:solidFill>
                  <a:schemeClr val="tx1"/>
                </a:solidFill>
                <a:latin typeface="Arial" pitchFamily="34" charset="0"/>
                <a:cs typeface="Arial" pitchFamily="34" charset="0"/>
              </a:defRPr>
            </a:lvl7pPr>
            <a:lvl8pPr marL="3409950" defTabSz="1019175" fontAlgn="base">
              <a:spcBef>
                <a:spcPct val="0"/>
              </a:spcBef>
              <a:spcAft>
                <a:spcPct val="0"/>
              </a:spcAft>
              <a:defRPr>
                <a:solidFill>
                  <a:schemeClr val="tx1"/>
                </a:solidFill>
                <a:latin typeface="Arial" pitchFamily="34" charset="0"/>
                <a:cs typeface="Arial" pitchFamily="34" charset="0"/>
              </a:defRPr>
            </a:lvl8pPr>
            <a:lvl9pPr marL="3867150" defTabSz="1019175" fontAlgn="base">
              <a:spcBef>
                <a:spcPct val="0"/>
              </a:spcBef>
              <a:spcAft>
                <a:spcPct val="0"/>
              </a:spcAft>
              <a:defRPr>
                <a:solidFill>
                  <a:schemeClr val="tx1"/>
                </a:solidFill>
                <a:latin typeface="Arial" pitchFamily="34" charset="0"/>
                <a:cs typeface="Arial" pitchFamily="34" charset="0"/>
              </a:defRPr>
            </a:lvl9pPr>
          </a:lstStyle>
          <a:p>
            <a:pPr marL="0" indent="0" algn="l">
              <a:lnSpc>
                <a:spcPct val="100000"/>
              </a:lnSpc>
              <a:spcBef>
                <a:spcPts val="0"/>
              </a:spcBef>
              <a:defRPr/>
            </a:pPr>
            <a:r>
              <a:rPr lang="fr-FR" sz="700" b="1" dirty="0">
                <a:solidFill>
                  <a:schemeClr val="bg1"/>
                </a:solidFill>
                <a:latin typeface="Futura Bk BT" panose="020B0502020204020303" pitchFamily="34" charset="0"/>
              </a:rPr>
              <a:t>368 NW Alice Avenue | 772.403.5204</a:t>
            </a:r>
          </a:p>
        </p:txBody>
      </p:sp>
      <p:sp>
        <p:nvSpPr>
          <p:cNvPr id="57" name="Rectangle 56">
            <a:extLst>
              <a:ext uri="{FF2B5EF4-FFF2-40B4-BE49-F238E27FC236}">
                <a16:creationId xmlns:a16="http://schemas.microsoft.com/office/drawing/2014/main" id="{A630FC1E-3857-4EDE-983E-435ABC891896}"/>
              </a:ext>
            </a:extLst>
          </p:cNvPr>
          <p:cNvSpPr/>
          <p:nvPr userDrawn="1"/>
        </p:nvSpPr>
        <p:spPr>
          <a:xfrm>
            <a:off x="7238999" y="6604000"/>
            <a:ext cx="990601" cy="123111"/>
          </a:xfrm>
          <a:prstGeom prst="rect">
            <a:avLst/>
          </a:prstGeom>
        </p:spPr>
        <p:txBody>
          <a:bodyPr wrap="square" lIns="0" tIns="0" rIns="0" bIns="0">
            <a:spAutoFit/>
          </a:bodyPr>
          <a:lstStyle/>
          <a:p>
            <a:pPr algn="l"/>
            <a:r>
              <a:rPr lang="en-US" sz="800" b="0" i="0" cap="small" spc="0" dirty="0">
                <a:solidFill>
                  <a:schemeClr val="bg1">
                    <a:lumMod val="85000"/>
                  </a:schemeClr>
                </a:solidFill>
                <a:latin typeface="Impact" panose="020B0806030902050204" pitchFamily="34" charset="0"/>
                <a:ea typeface="Adobe Gothic Std B" panose="020B0800000000000000" pitchFamily="34" charset="-128"/>
              </a:rPr>
              <a:t>Stuart, FL 34994</a:t>
            </a:r>
          </a:p>
        </p:txBody>
      </p:sp>
      <p:pic>
        <p:nvPicPr>
          <p:cNvPr id="36" name="Picture 35">
            <a:extLst>
              <a:ext uri="{FF2B5EF4-FFF2-40B4-BE49-F238E27FC236}">
                <a16:creationId xmlns:a16="http://schemas.microsoft.com/office/drawing/2014/main" id="{46B2F040-881F-44FF-A491-176A35AEC763}"/>
              </a:ext>
            </a:extLst>
          </p:cNvPr>
          <p:cNvPicPr>
            <a:picLocks noChangeAspect="1"/>
          </p:cNvPicPr>
          <p:nvPr userDrawn="1"/>
        </p:nvPicPr>
        <p:blipFill rotWithShape="1">
          <a:blip r:embed="rId6"/>
          <a:srcRect l="31937" t="10978" r="31517" b="52476"/>
          <a:stretch/>
        </p:blipFill>
        <p:spPr>
          <a:xfrm>
            <a:off x="166821" y="63673"/>
            <a:ext cx="922751" cy="1384127"/>
          </a:xfrm>
          <a:prstGeom prst="rect">
            <a:avLst/>
          </a:prstGeom>
        </p:spPr>
      </p:pic>
      <p:sp>
        <p:nvSpPr>
          <p:cNvPr id="33" name="Parallelogram 32">
            <a:extLst>
              <a:ext uri="{FF2B5EF4-FFF2-40B4-BE49-F238E27FC236}">
                <a16:creationId xmlns:a16="http://schemas.microsoft.com/office/drawing/2014/main" id="{85364492-EC7C-4614-8D7D-DF340A3985BA}"/>
              </a:ext>
            </a:extLst>
          </p:cNvPr>
          <p:cNvSpPr/>
          <p:nvPr userDrawn="1"/>
        </p:nvSpPr>
        <p:spPr>
          <a:xfrm flipH="1">
            <a:off x="997460" y="149462"/>
            <a:ext cx="3921789" cy="402336"/>
          </a:xfrm>
          <a:prstGeom prst="parallelogram">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5B7C6C4-ADA0-4840-B030-10BF295306D5}"/>
              </a:ext>
            </a:extLst>
          </p:cNvPr>
          <p:cNvSpPr/>
          <p:nvPr userDrawn="1"/>
        </p:nvSpPr>
        <p:spPr>
          <a:xfrm>
            <a:off x="1219200" y="56621"/>
            <a:ext cx="2810625" cy="584775"/>
          </a:xfrm>
          <a:prstGeom prst="rect">
            <a:avLst/>
          </a:prstGeom>
        </p:spPr>
        <p:txBody>
          <a:bodyPr wrap="square">
            <a:spAutoFit/>
          </a:bodyPr>
          <a:lstStyle/>
          <a:p>
            <a:pPr algn="l"/>
            <a:r>
              <a:rPr lang="en-US" sz="3200" b="0" i="0" cap="small" spc="0" dirty="0">
                <a:solidFill>
                  <a:schemeClr val="bg1"/>
                </a:solidFill>
                <a:latin typeface="Impact" panose="020B0806030902050204" pitchFamily="34" charset="0"/>
                <a:ea typeface="Adobe Gothic Std B" panose="020B0800000000000000" pitchFamily="34" charset="-128"/>
              </a:rPr>
              <a:t>RANDAL MERCER</a:t>
            </a:r>
          </a:p>
        </p:txBody>
      </p:sp>
      <p:sp>
        <p:nvSpPr>
          <p:cNvPr id="37" name="Parallelogram 36">
            <a:extLst>
              <a:ext uri="{FF2B5EF4-FFF2-40B4-BE49-F238E27FC236}">
                <a16:creationId xmlns:a16="http://schemas.microsoft.com/office/drawing/2014/main" id="{6E77808D-523A-4A84-9666-FD65C0776C5F}"/>
              </a:ext>
            </a:extLst>
          </p:cNvPr>
          <p:cNvSpPr/>
          <p:nvPr userDrawn="1"/>
        </p:nvSpPr>
        <p:spPr>
          <a:xfrm flipH="1">
            <a:off x="2346980" y="528957"/>
            <a:ext cx="2301220" cy="294255"/>
          </a:xfrm>
          <a:prstGeom prst="parallelogram">
            <a:avLst/>
          </a:prstGeom>
          <a:solidFill>
            <a:srgbClr val="006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B8930B-788C-4F07-AF6D-A65BBBA49F71}"/>
              </a:ext>
            </a:extLst>
          </p:cNvPr>
          <p:cNvSpPr/>
          <p:nvPr userDrawn="1"/>
        </p:nvSpPr>
        <p:spPr>
          <a:xfrm>
            <a:off x="2546938" y="519060"/>
            <a:ext cx="1986508" cy="307777"/>
          </a:xfrm>
          <a:prstGeom prst="rect">
            <a:avLst/>
          </a:prstGeom>
        </p:spPr>
        <p:txBody>
          <a:bodyPr wrap="square">
            <a:spAutoFit/>
          </a:bodyPr>
          <a:lstStyle/>
          <a:p>
            <a:pPr algn="l"/>
            <a:r>
              <a:rPr lang="en-US" sz="1400" b="1" i="0" cap="small" spc="0" dirty="0">
                <a:solidFill>
                  <a:schemeClr val="bg1"/>
                </a:solidFill>
                <a:latin typeface="Futura Bk BT" panose="020B0502020204020303" pitchFamily="34" charset="0"/>
                <a:ea typeface="Adobe Gothic Std B" panose="020B0800000000000000" pitchFamily="34" charset="-128"/>
              </a:rPr>
              <a:t>FOUNDING PARTNER</a:t>
            </a:r>
          </a:p>
        </p:txBody>
      </p:sp>
    </p:spTree>
    <p:extLst>
      <p:ext uri="{BB962C8B-B14F-4D97-AF65-F5344CB8AC3E}">
        <p14:creationId xmlns:p14="http://schemas.microsoft.com/office/powerpoint/2010/main" val="2737556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977819"/>
      </p:ext>
    </p:extLst>
  </p:cSld>
  <p:clrMap bg1="lt1" tx1="dk1" bg2="lt2" tx2="dk2" accent1="accent1" accent2="accent2" accent3="accent3" accent4="accent4" accent5="accent5" accent6="accent6" hlink="hlink" folHlink="folHlink"/>
  <p:sldLayoutIdLst>
    <p:sldLayoutId id="2147483709" r:id="rId1"/>
    <p:sldLayoutId id="2147483713" r:id="rId2"/>
    <p:sldLayoutId id="2147483714" r:id="rId3"/>
    <p:sldLayoutId id="2147483712" r:id="rId4"/>
    <p:sldLayoutId id="2147483710" r:id="rId5"/>
    <p:sldLayoutId id="2147483705" r:id="rId6"/>
    <p:sldLayoutId id="2147483704" r:id="rId7"/>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rallelogram 30">
            <a:extLst>
              <a:ext uri="{FF2B5EF4-FFF2-40B4-BE49-F238E27FC236}">
                <a16:creationId xmlns:a16="http://schemas.microsoft.com/office/drawing/2014/main" id="{AEF093A4-E64A-45F6-8326-065399C0E0B4}"/>
              </a:ext>
            </a:extLst>
          </p:cNvPr>
          <p:cNvSpPr/>
          <p:nvPr/>
        </p:nvSpPr>
        <p:spPr>
          <a:xfrm flipH="1">
            <a:off x="5710918" y="548784"/>
            <a:ext cx="2301220" cy="294255"/>
          </a:xfrm>
          <a:prstGeom prst="parallelogram">
            <a:avLst/>
          </a:prstGeom>
          <a:solidFill>
            <a:srgbClr val="006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18ABD169-093A-4583-9878-1AF99627E8AF}"/>
              </a:ext>
            </a:extLst>
          </p:cNvPr>
          <p:cNvSpPr/>
          <p:nvPr/>
        </p:nvSpPr>
        <p:spPr>
          <a:xfrm flipH="1">
            <a:off x="4225926" y="169289"/>
            <a:ext cx="3921789" cy="402336"/>
          </a:xfrm>
          <a:prstGeom prst="parallelogram">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780F6A2-9A22-4F3D-A70F-9F6985FBBE3A}"/>
              </a:ext>
            </a:extLst>
          </p:cNvPr>
          <p:cNvSpPr/>
          <p:nvPr/>
        </p:nvSpPr>
        <p:spPr>
          <a:xfrm>
            <a:off x="0" y="1254676"/>
            <a:ext cx="6932732" cy="2967479"/>
          </a:xfrm>
          <a:prstGeom prst="rect">
            <a:avLst/>
          </a:prstGeom>
        </p:spPr>
        <p:txBody>
          <a:bodyPr wrap="square">
            <a:spAutoFit/>
          </a:bodyPr>
          <a:lstStyle/>
          <a:p>
            <a:pPr>
              <a:spcAft>
                <a:spcPts val="200"/>
              </a:spcAft>
            </a:pPr>
            <a:r>
              <a:rPr lang="en-US" sz="1100" b="1" dirty="0">
                <a:solidFill>
                  <a:srgbClr val="006A4D"/>
                </a:solidFill>
                <a:latin typeface="Minion Pro" panose="02040503050306020203" pitchFamily="18" charset="0"/>
              </a:rPr>
              <a:t>EXPERIENCE</a:t>
            </a:r>
          </a:p>
          <a:p>
            <a:pPr algn="just">
              <a:lnSpc>
                <a:spcPts val="1100"/>
              </a:lnSpc>
            </a:pPr>
            <a:r>
              <a:rPr lang="en-US" sz="1000" spc="-20" dirty="0">
                <a:latin typeface="Futura Bk BT" panose="020B0502020204020303" pitchFamily="34" charset="0"/>
              </a:rPr>
              <a:t>Julian is an accomplished professional with over 20 years of comprehensive experience in executing high-value real estate financial analysis, conducting feasibility studies, and delivering strategic investment insights for commercial, residential, and special-purpose properties. Julian is adept at analyzing market trends, assessing financial viability, and supporting developers in maximizing project potential. He is well-versed in navigating complex zoning regulations, structuring asset breakdowns, and facilitating high-stakes transactions.</a:t>
            </a:r>
          </a:p>
          <a:p>
            <a:pPr algn="just">
              <a:lnSpc>
                <a:spcPts val="1100"/>
              </a:lnSpc>
            </a:pPr>
            <a:endParaRPr lang="en-US" sz="1000" spc="-20" dirty="0">
              <a:latin typeface="Futura Bk BT" panose="020B0502020204020303" pitchFamily="34" charset="0"/>
            </a:endParaRPr>
          </a:p>
          <a:p>
            <a:pPr algn="just">
              <a:lnSpc>
                <a:spcPts val="1100"/>
              </a:lnSpc>
            </a:pPr>
            <a:r>
              <a:rPr lang="en-US" sz="1000" spc="-20" dirty="0">
                <a:latin typeface="Futura Bk BT" panose="020B0502020204020303" pitchFamily="34" charset="0"/>
              </a:rPr>
              <a:t>Skilled in advising federally insured lenders, institutional investors, and legal entities on long term investment strategies, equity participation, and litigation support, Julian has the ability to streamline the analysis of property operations, enhancement of asset performance. and mitigate investment risks through data-driven decision-making. Known for delivering expert consultation, optimizing portfolio strategies, and fostering long-term client relationships within competitive real estate markets.</a:t>
            </a:r>
          </a:p>
          <a:p>
            <a:pPr algn="just">
              <a:lnSpc>
                <a:spcPts val="1100"/>
              </a:lnSpc>
            </a:pPr>
            <a:endParaRPr lang="en-US" sz="1000" spc="-20" dirty="0">
              <a:latin typeface="Futura Bk BT" panose="020B0502020204020303" pitchFamily="34" charset="0"/>
            </a:endParaRPr>
          </a:p>
          <a:p>
            <a:pPr algn="just">
              <a:lnSpc>
                <a:spcPts val="1100"/>
              </a:lnSpc>
            </a:pPr>
            <a:r>
              <a:rPr lang="en-US" sz="1000" spc="-20" dirty="0">
                <a:latin typeface="Futura Bk BT" panose="020B0502020204020303" pitchFamily="34" charset="0"/>
              </a:rPr>
              <a:t>Julian is committed to making a positive impact beyond real estate as a current member of the Naples North Rotary, working towards the betterment of Southwest Florida with local scholarships and donations. Being born and raised in Naples, FL and growing up an avid outdoor sportsman, he supports various environmental organizations such as the Coastal Conservation Association, Ducks Unlimited, and Conservancy of Southwest Florida, as well as enjoys weekends on the boat to </a:t>
            </a:r>
            <a:r>
              <a:rPr lang="en-US" sz="1000" spc="-20" dirty="0" err="1">
                <a:latin typeface="Futura Bk BT" panose="020B0502020204020303" pitchFamily="34" charset="0"/>
              </a:rPr>
              <a:t>Keewaydin</a:t>
            </a:r>
            <a:r>
              <a:rPr lang="en-US" sz="1000" spc="-20" dirty="0">
                <a:latin typeface="Futura Bk BT" panose="020B0502020204020303" pitchFamily="34" charset="0"/>
              </a:rPr>
              <a:t> Island with his family. Additionally, after a childhood of competitive tennis at the national (USTA) and collegiate (Rollins College) level, Julian continues to enjoy playing tennis with his sons.</a:t>
            </a:r>
          </a:p>
        </p:txBody>
      </p:sp>
      <p:sp>
        <p:nvSpPr>
          <p:cNvPr id="24" name="Rectangle 23">
            <a:extLst>
              <a:ext uri="{FF2B5EF4-FFF2-40B4-BE49-F238E27FC236}">
                <a16:creationId xmlns:a16="http://schemas.microsoft.com/office/drawing/2014/main" id="{B482E22E-F3EA-463B-BB2B-6E92FF1FF8E4}"/>
              </a:ext>
            </a:extLst>
          </p:cNvPr>
          <p:cNvSpPr/>
          <p:nvPr/>
        </p:nvSpPr>
        <p:spPr>
          <a:xfrm>
            <a:off x="9639655" y="1425221"/>
            <a:ext cx="2419349" cy="5227072"/>
          </a:xfrm>
          <a:prstGeom prst="rect">
            <a:avLst/>
          </a:prstGeom>
        </p:spPr>
        <p:txBody>
          <a:bodyPr wrap="square" numCol="1">
            <a:spAutoFit/>
          </a:bodyPr>
          <a:lstStyle/>
          <a:p>
            <a:pPr>
              <a:spcAft>
                <a:spcPts val="300"/>
              </a:spcAft>
            </a:pPr>
            <a:r>
              <a:rPr lang="en-US" sz="1000" b="1" dirty="0">
                <a:solidFill>
                  <a:srgbClr val="006A4D"/>
                </a:solidFill>
                <a:latin typeface="Minion Pro" panose="02040503050306020203" pitchFamily="18" charset="0"/>
              </a:rPr>
              <a:t>CLIENTS REPRESENTED</a:t>
            </a:r>
          </a:p>
          <a:p>
            <a:pPr marL="171450" indent="-171450">
              <a:spcAft>
                <a:spcPts val="100"/>
              </a:spcAft>
              <a:buFont typeface="Arial" pitchFamily="34" charset="0"/>
              <a:buChar char="•"/>
            </a:pPr>
            <a:r>
              <a:rPr lang="en-US" sz="900" spc="-20" dirty="0">
                <a:latin typeface="Futura Bk BT" panose="020B0502020204020303" pitchFamily="34" charset="0"/>
              </a:rPr>
              <a:t>Adult &amp; Pediatric Allergy</a:t>
            </a:r>
          </a:p>
          <a:p>
            <a:pPr marL="171450" indent="-171450">
              <a:spcAft>
                <a:spcPts val="100"/>
              </a:spcAft>
              <a:buFont typeface="Arial" pitchFamily="34" charset="0"/>
              <a:buChar char="•"/>
            </a:pPr>
            <a:r>
              <a:rPr lang="en-US" sz="900" spc="-20" dirty="0">
                <a:latin typeface="Futura Bk BT" panose="020B0502020204020303" pitchFamily="34" charset="0"/>
              </a:rPr>
              <a:t>Advanced Dermatology</a:t>
            </a:r>
          </a:p>
          <a:p>
            <a:pPr marL="171450" indent="-171450">
              <a:spcAft>
                <a:spcPts val="100"/>
              </a:spcAft>
              <a:buFont typeface="Arial" pitchFamily="34" charset="0"/>
              <a:buChar char="•"/>
            </a:pPr>
            <a:r>
              <a:rPr lang="en-US" sz="900" spc="-20" dirty="0">
                <a:latin typeface="Futura Bk BT" panose="020B0502020204020303" pitchFamily="34" charset="0"/>
              </a:rPr>
              <a:t>Advanced Pain Management-Spine Specs</a:t>
            </a:r>
          </a:p>
          <a:p>
            <a:pPr marL="171450" indent="-171450">
              <a:spcAft>
                <a:spcPts val="100"/>
              </a:spcAft>
              <a:buFont typeface="Arial" pitchFamily="34" charset="0"/>
              <a:buChar char="•"/>
            </a:pPr>
            <a:r>
              <a:rPr lang="en-US" sz="900" spc="-20" dirty="0" err="1">
                <a:latin typeface="Futura Bk BT" panose="020B0502020204020303" pitchFamily="34" charset="0"/>
              </a:rPr>
              <a:t>Alico</a:t>
            </a:r>
            <a:r>
              <a:rPr lang="en-US" sz="900" spc="-20" dirty="0">
                <a:latin typeface="Futura Bk BT" panose="020B0502020204020303" pitchFamily="34" charset="0"/>
              </a:rPr>
              <a:t>, Inc.</a:t>
            </a:r>
          </a:p>
          <a:p>
            <a:pPr marL="171450" indent="-171450">
              <a:spcAft>
                <a:spcPts val="100"/>
              </a:spcAft>
              <a:buFont typeface="Arial" pitchFamily="34" charset="0"/>
              <a:buChar char="•"/>
            </a:pPr>
            <a:r>
              <a:rPr lang="en-US" sz="900" spc="-20" dirty="0">
                <a:latin typeface="Futura Bk BT" panose="020B0502020204020303" pitchFamily="34" charset="0"/>
              </a:rPr>
              <a:t>Allstate Insurance</a:t>
            </a:r>
          </a:p>
          <a:p>
            <a:pPr marL="171450" indent="-171450">
              <a:spcAft>
                <a:spcPts val="100"/>
              </a:spcAft>
              <a:buFont typeface="Arial" pitchFamily="34" charset="0"/>
              <a:buChar char="•"/>
            </a:pPr>
            <a:r>
              <a:rPr lang="en-US" sz="900" spc="-20" dirty="0">
                <a:latin typeface="Futura Bk BT" panose="020B0502020204020303" pitchFamily="34" charset="0"/>
              </a:rPr>
              <a:t>American Oncology Management Co.</a:t>
            </a:r>
          </a:p>
          <a:p>
            <a:pPr marL="171450" indent="-171450">
              <a:spcAft>
                <a:spcPts val="100"/>
              </a:spcAft>
              <a:buFont typeface="Arial" pitchFamily="34" charset="0"/>
              <a:buChar char="•"/>
            </a:pPr>
            <a:r>
              <a:rPr lang="en-US" sz="900" spc="-20" dirty="0">
                <a:latin typeface="Futura Bk BT" panose="020B0502020204020303" pitchFamily="34" charset="0"/>
              </a:rPr>
              <a:t>Ameriprise Financial </a:t>
            </a:r>
          </a:p>
          <a:p>
            <a:pPr marL="171450" indent="-171450">
              <a:spcAft>
                <a:spcPts val="100"/>
              </a:spcAft>
              <a:buFont typeface="Arial" pitchFamily="34" charset="0"/>
              <a:buChar char="•"/>
            </a:pPr>
            <a:r>
              <a:rPr lang="en-US" sz="900" spc="-20" dirty="0">
                <a:latin typeface="Futura Bk BT" panose="020B0502020204020303" pitchFamily="34" charset="0"/>
              </a:rPr>
              <a:t>Bank of America</a:t>
            </a:r>
          </a:p>
          <a:p>
            <a:pPr marL="171450" indent="-171450">
              <a:spcAft>
                <a:spcPts val="100"/>
              </a:spcAft>
              <a:buFont typeface="Arial" pitchFamily="34" charset="0"/>
              <a:buChar char="•"/>
            </a:pPr>
            <a:r>
              <a:rPr lang="en-US" sz="900" spc="-20" dirty="0">
                <a:latin typeface="Futura Bk BT" panose="020B0502020204020303" pitchFamily="34" charset="0"/>
              </a:rPr>
              <a:t>Bayfront Health</a:t>
            </a:r>
          </a:p>
          <a:p>
            <a:pPr marL="171450" indent="-171450">
              <a:spcAft>
                <a:spcPts val="100"/>
              </a:spcAft>
              <a:buFont typeface="Arial" pitchFamily="34" charset="0"/>
              <a:buChar char="•"/>
            </a:pPr>
            <a:r>
              <a:rPr lang="en-US" sz="900" spc="-20" dirty="0">
                <a:latin typeface="Futura Bk BT" panose="020B0502020204020303" pitchFamily="34" charset="0"/>
              </a:rPr>
              <a:t>Cummings &amp; Lockwood</a:t>
            </a:r>
          </a:p>
          <a:p>
            <a:pPr marL="171450" indent="-171450">
              <a:spcAft>
                <a:spcPts val="100"/>
              </a:spcAft>
              <a:buFont typeface="Arial" pitchFamily="34" charset="0"/>
              <a:buChar char="•"/>
            </a:pPr>
            <a:r>
              <a:rPr lang="en-US" sz="900" spc="-20" dirty="0">
                <a:latin typeface="Futura Bk BT" panose="020B0502020204020303" pitchFamily="34" charset="0"/>
              </a:rPr>
              <a:t>Fidelity National Title</a:t>
            </a:r>
          </a:p>
          <a:p>
            <a:pPr marL="171450" indent="-171450">
              <a:spcAft>
                <a:spcPts val="100"/>
              </a:spcAft>
              <a:buFont typeface="Arial" pitchFamily="34" charset="0"/>
              <a:buChar char="•"/>
            </a:pPr>
            <a:r>
              <a:rPr lang="en-US" sz="900" spc="-20" dirty="0">
                <a:latin typeface="Futura Bk BT" panose="020B0502020204020303" pitchFamily="34" charset="0"/>
              </a:rPr>
              <a:t>Florida Cancer Specialists</a:t>
            </a:r>
          </a:p>
          <a:p>
            <a:pPr marL="171450" indent="-171450">
              <a:spcAft>
                <a:spcPts val="100"/>
              </a:spcAft>
              <a:buFont typeface="Arial" pitchFamily="34" charset="0"/>
              <a:buChar char="•"/>
            </a:pPr>
            <a:r>
              <a:rPr lang="en-US" sz="900" spc="-20" dirty="0">
                <a:latin typeface="Futura Bk BT" panose="020B0502020204020303" pitchFamily="34" charset="0"/>
              </a:rPr>
              <a:t>Florida Radiology Consultants</a:t>
            </a:r>
          </a:p>
          <a:p>
            <a:pPr marL="171450" indent="-171450">
              <a:spcAft>
                <a:spcPts val="100"/>
              </a:spcAft>
              <a:buFont typeface="Arial" pitchFamily="34" charset="0"/>
              <a:buChar char="•"/>
            </a:pPr>
            <a:r>
              <a:rPr lang="en-US" sz="900" spc="-20" dirty="0">
                <a:latin typeface="Futura Bk BT" panose="020B0502020204020303" pitchFamily="34" charset="0"/>
              </a:rPr>
              <a:t>Galloway Ford</a:t>
            </a:r>
          </a:p>
          <a:p>
            <a:pPr marL="171450" indent="-171450">
              <a:spcAft>
                <a:spcPts val="100"/>
              </a:spcAft>
              <a:buFont typeface="Arial" pitchFamily="34" charset="0"/>
              <a:buChar char="•"/>
            </a:pPr>
            <a:r>
              <a:rPr lang="en-US" sz="900" spc="-20" dirty="0">
                <a:latin typeface="Futura Bk BT" panose="020B0502020204020303" pitchFamily="34" charset="0"/>
              </a:rPr>
              <a:t>GMAC Bank</a:t>
            </a:r>
          </a:p>
          <a:p>
            <a:pPr marL="171450" indent="-171450">
              <a:spcAft>
                <a:spcPts val="100"/>
              </a:spcAft>
              <a:buFont typeface="Arial" pitchFamily="34" charset="0"/>
              <a:buChar char="•"/>
            </a:pPr>
            <a:r>
              <a:rPr lang="en-US" sz="900" spc="-20" dirty="0">
                <a:latin typeface="Futura Bk BT" panose="020B0502020204020303" pitchFamily="34" charset="0"/>
              </a:rPr>
              <a:t>Gulfshore Concierge Medicine</a:t>
            </a:r>
          </a:p>
          <a:p>
            <a:pPr marL="171450" indent="-171450">
              <a:spcAft>
                <a:spcPts val="100"/>
              </a:spcAft>
              <a:buFont typeface="Arial" pitchFamily="34" charset="0"/>
              <a:buChar char="•"/>
            </a:pPr>
            <a:r>
              <a:rPr lang="en-US" sz="900" spc="-20" dirty="0">
                <a:latin typeface="Futura Bk BT" panose="020B0502020204020303" pitchFamily="34" charset="0"/>
              </a:rPr>
              <a:t>HTA Trust</a:t>
            </a:r>
          </a:p>
          <a:p>
            <a:pPr marL="171450" indent="-171450">
              <a:spcAft>
                <a:spcPts val="100"/>
              </a:spcAft>
              <a:buFont typeface="Arial" pitchFamily="34" charset="0"/>
              <a:buChar char="•"/>
            </a:pPr>
            <a:r>
              <a:rPr lang="en-US" sz="900" spc="-20" dirty="0">
                <a:latin typeface="Futura Bk BT" panose="020B0502020204020303" pitchFamily="34" charset="0"/>
              </a:rPr>
              <a:t>Healthcare Realty Trust</a:t>
            </a:r>
          </a:p>
          <a:p>
            <a:pPr marL="171450" indent="-171450">
              <a:spcAft>
                <a:spcPts val="100"/>
              </a:spcAft>
              <a:buFont typeface="Arial" pitchFamily="34" charset="0"/>
              <a:buChar char="•"/>
            </a:pPr>
            <a:r>
              <a:rPr lang="en-US" sz="900" spc="-20" dirty="0">
                <a:latin typeface="Futura Bk BT" panose="020B0502020204020303" pitchFamily="34" charset="0"/>
              </a:rPr>
              <a:t>LabCorp</a:t>
            </a:r>
          </a:p>
          <a:p>
            <a:pPr marL="171450" indent="-171450">
              <a:spcAft>
                <a:spcPts val="100"/>
              </a:spcAft>
              <a:buFont typeface="Arial" pitchFamily="34" charset="0"/>
              <a:buChar char="•"/>
            </a:pPr>
            <a:r>
              <a:rPr lang="en-US" sz="900" spc="-20" dirty="0">
                <a:latin typeface="Futura Bk BT" panose="020B0502020204020303" pitchFamily="34" charset="0"/>
              </a:rPr>
              <a:t>Lee Health</a:t>
            </a:r>
          </a:p>
          <a:p>
            <a:pPr marL="171450" indent="-171450">
              <a:spcAft>
                <a:spcPts val="100"/>
              </a:spcAft>
              <a:buFont typeface="Arial" pitchFamily="34" charset="0"/>
              <a:buChar char="•"/>
            </a:pPr>
            <a:r>
              <a:rPr lang="en-US" sz="900" spc="-20" dirty="0">
                <a:latin typeface="Futura Bk BT" panose="020B0502020204020303" pitchFamily="34" charset="0"/>
              </a:rPr>
              <a:t>Malkani Retina Center</a:t>
            </a:r>
          </a:p>
          <a:p>
            <a:pPr marL="171450" indent="-171450">
              <a:spcAft>
                <a:spcPts val="100"/>
              </a:spcAft>
              <a:buFont typeface="Arial" pitchFamily="34" charset="0"/>
              <a:buChar char="•"/>
            </a:pPr>
            <a:r>
              <a:rPr lang="en-US" sz="900" spc="-20" dirty="0">
                <a:latin typeface="Futura Bk BT" panose="020B0502020204020303" pitchFamily="34" charset="0"/>
              </a:rPr>
              <a:t>Millennium Physicians Group</a:t>
            </a:r>
          </a:p>
          <a:p>
            <a:pPr marL="171450" indent="-171450">
              <a:spcAft>
                <a:spcPts val="100"/>
              </a:spcAft>
              <a:buFont typeface="Arial" pitchFamily="34" charset="0"/>
              <a:buChar char="•"/>
            </a:pPr>
            <a:r>
              <a:rPr lang="en-US" sz="900" spc="-20" dirty="0">
                <a:latin typeface="Futura Bk BT" panose="020B0502020204020303" pitchFamily="34" charset="0"/>
              </a:rPr>
              <a:t>Naples Aesthetics &amp; Wellness Institute</a:t>
            </a:r>
          </a:p>
          <a:p>
            <a:pPr marL="171450" indent="-171450">
              <a:spcAft>
                <a:spcPts val="100"/>
              </a:spcAft>
              <a:buFont typeface="Arial" pitchFamily="34" charset="0"/>
              <a:buChar char="•"/>
            </a:pPr>
            <a:r>
              <a:rPr lang="en-US" sz="900" spc="-20" dirty="0">
                <a:latin typeface="Futura Bk BT" panose="020B0502020204020303" pitchFamily="34" charset="0"/>
              </a:rPr>
              <a:t>Northwest Mutual Insurance </a:t>
            </a:r>
          </a:p>
          <a:p>
            <a:pPr marL="171450" indent="-171450">
              <a:spcAft>
                <a:spcPts val="100"/>
              </a:spcAft>
              <a:buFont typeface="Arial" pitchFamily="34" charset="0"/>
              <a:buChar char="•"/>
            </a:pPr>
            <a:r>
              <a:rPr lang="en-US" sz="900" spc="-20" dirty="0">
                <a:latin typeface="Futura Bk BT" panose="020B0502020204020303" pitchFamily="34" charset="0"/>
              </a:rPr>
              <a:t>Pain Management Consultants of Southwest Florida</a:t>
            </a:r>
          </a:p>
          <a:p>
            <a:pPr marL="171450" indent="-171450">
              <a:spcAft>
                <a:spcPts val="100"/>
              </a:spcAft>
              <a:buFont typeface="Arial" pitchFamily="34" charset="0"/>
              <a:buChar char="•"/>
            </a:pPr>
            <a:r>
              <a:rPr lang="en-US" sz="900" spc="-20" dirty="0">
                <a:latin typeface="Futura Bk BT" panose="020B0502020204020303" pitchFamily="34" charset="0"/>
              </a:rPr>
              <a:t>Pulte Homes</a:t>
            </a:r>
          </a:p>
          <a:p>
            <a:pPr marL="171450" indent="-171450">
              <a:spcAft>
                <a:spcPts val="100"/>
              </a:spcAft>
              <a:buFont typeface="Arial" pitchFamily="34" charset="0"/>
              <a:buChar char="•"/>
            </a:pPr>
            <a:r>
              <a:rPr lang="en-US" sz="900" spc="-20" dirty="0">
                <a:latin typeface="Futura Bk BT" panose="020B0502020204020303" pitchFamily="34" charset="0"/>
              </a:rPr>
              <a:t>Radiology Regional</a:t>
            </a:r>
          </a:p>
          <a:p>
            <a:pPr marL="171450" indent="-171450">
              <a:spcAft>
                <a:spcPts val="100"/>
              </a:spcAft>
              <a:buFont typeface="Arial" pitchFamily="34" charset="0"/>
              <a:buChar char="•"/>
            </a:pPr>
            <a:r>
              <a:rPr lang="en-US" sz="900" spc="-20" dirty="0">
                <a:latin typeface="Futura Bk BT" panose="020B0502020204020303" pitchFamily="34" charset="0"/>
              </a:rPr>
              <a:t>Retina Consultants</a:t>
            </a:r>
          </a:p>
          <a:p>
            <a:pPr marL="171450" indent="-171450">
              <a:spcAft>
                <a:spcPts val="100"/>
              </a:spcAft>
              <a:buFont typeface="Arial" pitchFamily="34" charset="0"/>
              <a:buChar char="•"/>
            </a:pPr>
            <a:r>
              <a:rPr lang="en-US" sz="900" spc="-20" dirty="0">
                <a:latin typeface="Futura Bk BT" panose="020B0502020204020303" pitchFamily="34" charset="0"/>
              </a:rPr>
              <a:t>State Farm Insurance Clifton Larson Allen</a:t>
            </a:r>
          </a:p>
          <a:p>
            <a:pPr marL="171450" indent="-171450">
              <a:spcAft>
                <a:spcPts val="100"/>
              </a:spcAft>
              <a:buFont typeface="Arial" pitchFamily="34" charset="0"/>
              <a:buChar char="•"/>
            </a:pPr>
            <a:r>
              <a:rPr lang="en-US" sz="900" spc="-20" dirty="0">
                <a:latin typeface="Futura Bk BT" panose="020B0502020204020303" pitchFamily="34" charset="0"/>
              </a:rPr>
              <a:t>Stephen J. </a:t>
            </a:r>
            <a:r>
              <a:rPr lang="en-US" sz="900" spc="-20" dirty="0" err="1">
                <a:latin typeface="Futura Bk BT" panose="020B0502020204020303" pitchFamily="34" charset="0"/>
              </a:rPr>
              <a:t>Laquis</a:t>
            </a:r>
            <a:r>
              <a:rPr lang="en-US" sz="900" spc="-20" dirty="0">
                <a:latin typeface="Futura Bk BT" panose="020B0502020204020303" pitchFamily="34" charset="0"/>
              </a:rPr>
              <a:t>, MD</a:t>
            </a:r>
          </a:p>
          <a:p>
            <a:pPr marL="171450" indent="-171450">
              <a:spcAft>
                <a:spcPts val="100"/>
              </a:spcAft>
              <a:buFont typeface="Arial" pitchFamily="34" charset="0"/>
              <a:buChar char="•"/>
            </a:pPr>
            <a:r>
              <a:rPr lang="en-US" sz="900" spc="-20" dirty="0">
                <a:latin typeface="Futura Bk BT" panose="020B0502020204020303" pitchFamily="34" charset="0"/>
              </a:rPr>
              <a:t>21 Century Oncology</a:t>
            </a:r>
          </a:p>
        </p:txBody>
      </p:sp>
      <p:sp>
        <p:nvSpPr>
          <p:cNvPr id="25" name="Rectangle 24">
            <a:extLst>
              <a:ext uri="{FF2B5EF4-FFF2-40B4-BE49-F238E27FC236}">
                <a16:creationId xmlns:a16="http://schemas.microsoft.com/office/drawing/2014/main" id="{3D4D80E8-4A66-4CB7-9995-0386BA550122}"/>
              </a:ext>
            </a:extLst>
          </p:cNvPr>
          <p:cNvSpPr/>
          <p:nvPr/>
        </p:nvSpPr>
        <p:spPr>
          <a:xfrm>
            <a:off x="68918" y="4343400"/>
            <a:ext cx="4572000" cy="2125134"/>
          </a:xfrm>
          <a:prstGeom prst="rect">
            <a:avLst/>
          </a:prstGeom>
        </p:spPr>
        <p:txBody>
          <a:bodyPr wrap="square">
            <a:spAutoFit/>
          </a:bodyPr>
          <a:lstStyle/>
          <a:p>
            <a:pPr>
              <a:spcBef>
                <a:spcPts val="100"/>
              </a:spcBef>
              <a:spcAft>
                <a:spcPts val="100"/>
              </a:spcAft>
            </a:pPr>
            <a:r>
              <a:rPr lang="en-US" sz="1100" b="1" dirty="0">
                <a:solidFill>
                  <a:srgbClr val="006A4D"/>
                </a:solidFill>
                <a:latin typeface="Minion Pro" panose="02040503050306020203" pitchFamily="18" charset="0"/>
              </a:rPr>
              <a:t>AFFILIATIONS</a:t>
            </a:r>
          </a:p>
          <a:p>
            <a:pPr marL="171450" indent="-171450">
              <a:lnSpc>
                <a:spcPct val="114000"/>
              </a:lnSpc>
              <a:spcAft>
                <a:spcPts val="100"/>
              </a:spcAft>
              <a:buFont typeface="Arial" pitchFamily="34" charset="0"/>
              <a:buChar char="•"/>
            </a:pPr>
            <a:r>
              <a:rPr lang="en-US" sz="1000" spc="-20" dirty="0">
                <a:latin typeface="Futura Bk BT" panose="020B0502020204020303" pitchFamily="34" charset="0"/>
              </a:rPr>
              <a:t>Member of the Appraisal Institute (MAI)</a:t>
            </a:r>
          </a:p>
          <a:p>
            <a:pPr marL="171450" indent="-171450">
              <a:lnSpc>
                <a:spcPct val="114000"/>
              </a:lnSpc>
              <a:spcAft>
                <a:spcPts val="100"/>
              </a:spcAft>
              <a:buFont typeface="Arial" pitchFamily="34" charset="0"/>
              <a:buChar char="•"/>
            </a:pPr>
            <a:r>
              <a:rPr lang="en-US" sz="1000" spc="-20" dirty="0">
                <a:latin typeface="Futura Bk BT" panose="020B0502020204020303" pitchFamily="34" charset="0"/>
              </a:rPr>
              <a:t>Member of Naples North Rotary</a:t>
            </a:r>
          </a:p>
          <a:p>
            <a:pPr marL="171450" indent="-171450">
              <a:lnSpc>
                <a:spcPct val="114000"/>
              </a:lnSpc>
              <a:spcAft>
                <a:spcPts val="100"/>
              </a:spcAft>
              <a:buFont typeface="Arial" pitchFamily="34" charset="0"/>
              <a:buChar char="•"/>
            </a:pPr>
            <a:r>
              <a:rPr lang="en-US" sz="1000" spc="-20" dirty="0">
                <a:latin typeface="Futura Bk BT" panose="020B0502020204020303" pitchFamily="34" charset="0"/>
              </a:rPr>
              <a:t>Coastal Conservation Association (CCA)</a:t>
            </a:r>
          </a:p>
          <a:p>
            <a:pPr>
              <a:spcBef>
                <a:spcPts val="100"/>
              </a:spcBef>
              <a:spcAft>
                <a:spcPts val="100"/>
              </a:spcAft>
            </a:pPr>
            <a:r>
              <a:rPr lang="en-US" sz="1100" b="1" dirty="0">
                <a:solidFill>
                  <a:srgbClr val="006A4D"/>
                </a:solidFill>
                <a:latin typeface="Minion Pro" panose="02040503050306020203" pitchFamily="18" charset="0"/>
              </a:rPr>
              <a:t>EDUCATION</a:t>
            </a:r>
          </a:p>
          <a:p>
            <a:endParaRPr lang="en-US" sz="100" b="1" dirty="0">
              <a:solidFill>
                <a:srgbClr val="006A4D"/>
              </a:solidFill>
              <a:latin typeface="Futura Lt BT" pitchFamily="34" charset="0"/>
            </a:endParaRPr>
          </a:p>
          <a:p>
            <a:pPr marL="171450" indent="-171450">
              <a:lnSpc>
                <a:spcPct val="114000"/>
              </a:lnSpc>
              <a:spcAft>
                <a:spcPts val="100"/>
              </a:spcAft>
              <a:buFont typeface="Arial" pitchFamily="34" charset="0"/>
              <a:buChar char="•"/>
            </a:pPr>
            <a:r>
              <a:rPr lang="en-US" sz="1000" spc="-20" dirty="0">
                <a:latin typeface="Futura Bk BT" panose="020B0502020204020303" pitchFamily="34" charset="0"/>
              </a:rPr>
              <a:t>Member of the Appraisal Institute (MAI)</a:t>
            </a:r>
          </a:p>
          <a:p>
            <a:pPr marL="171450" indent="-171450">
              <a:lnSpc>
                <a:spcPct val="114000"/>
              </a:lnSpc>
              <a:spcAft>
                <a:spcPts val="100"/>
              </a:spcAft>
              <a:buFont typeface="Arial" pitchFamily="34" charset="0"/>
              <a:buChar char="•"/>
            </a:pPr>
            <a:r>
              <a:rPr lang="en-US" sz="1000" spc="-20" dirty="0">
                <a:latin typeface="Futura Bk BT" panose="020B0502020204020303" pitchFamily="34" charset="0"/>
              </a:rPr>
              <a:t>Real Estate Professional – State of Florida</a:t>
            </a:r>
          </a:p>
          <a:p>
            <a:pPr marL="171450" indent="-171450">
              <a:lnSpc>
                <a:spcPct val="114000"/>
              </a:lnSpc>
              <a:spcAft>
                <a:spcPts val="100"/>
              </a:spcAft>
              <a:buFont typeface="Arial" pitchFamily="34" charset="0"/>
              <a:buChar char="•"/>
            </a:pPr>
            <a:r>
              <a:rPr lang="en-US" sz="1000" spc="-20" dirty="0">
                <a:latin typeface="Futura Bk BT" panose="020B0502020204020303" pitchFamily="34" charset="0"/>
              </a:rPr>
              <a:t>Master of Science - Real Estate and Construction Management, University of Denver</a:t>
            </a:r>
          </a:p>
          <a:p>
            <a:pPr marL="171450" indent="-171450">
              <a:lnSpc>
                <a:spcPct val="114000"/>
              </a:lnSpc>
              <a:spcAft>
                <a:spcPts val="100"/>
              </a:spcAft>
              <a:buFont typeface="Arial" pitchFamily="34" charset="0"/>
              <a:buChar char="•"/>
            </a:pPr>
            <a:r>
              <a:rPr lang="en-US" sz="1000" spc="-20" dirty="0">
                <a:latin typeface="Futura Bk BT" panose="020B0502020204020303" pitchFamily="34" charset="0"/>
              </a:rPr>
              <a:t>Bachelor of Science – Finance direction Real Estate w/ Minor in English, University of North Florida</a:t>
            </a:r>
          </a:p>
        </p:txBody>
      </p:sp>
      <p:sp>
        <p:nvSpPr>
          <p:cNvPr id="26" name="Rectangle 25">
            <a:extLst>
              <a:ext uri="{FF2B5EF4-FFF2-40B4-BE49-F238E27FC236}">
                <a16:creationId xmlns:a16="http://schemas.microsoft.com/office/drawing/2014/main" id="{9FCB76A4-FC24-46E9-9194-10F08AFB18B2}"/>
              </a:ext>
            </a:extLst>
          </p:cNvPr>
          <p:cNvSpPr/>
          <p:nvPr/>
        </p:nvSpPr>
        <p:spPr>
          <a:xfrm>
            <a:off x="4550923" y="4267200"/>
            <a:ext cx="2419349" cy="2167196"/>
          </a:xfrm>
          <a:prstGeom prst="rect">
            <a:avLst/>
          </a:prstGeom>
        </p:spPr>
        <p:txBody>
          <a:bodyPr wrap="square">
            <a:spAutoFit/>
          </a:bodyPr>
          <a:lstStyle/>
          <a:p>
            <a:pPr>
              <a:spcBef>
                <a:spcPts val="100"/>
              </a:spcBef>
              <a:spcAft>
                <a:spcPts val="100"/>
              </a:spcAft>
            </a:pPr>
            <a:r>
              <a:rPr lang="en-US" sz="1100" b="1" dirty="0">
                <a:solidFill>
                  <a:srgbClr val="006A4D"/>
                </a:solidFill>
                <a:latin typeface="Minion Pro" panose="02040503050306020203" pitchFamily="18" charset="0"/>
              </a:rPr>
              <a:t>SERVICES</a:t>
            </a:r>
          </a:p>
          <a:p>
            <a:pPr marL="171450" indent="-171450">
              <a:lnSpc>
                <a:spcPct val="114000"/>
              </a:lnSpc>
              <a:spcAft>
                <a:spcPts val="200"/>
              </a:spcAft>
              <a:buFont typeface="Arial" pitchFamily="34" charset="0"/>
              <a:buChar char="•"/>
            </a:pPr>
            <a:r>
              <a:rPr lang="en-US" sz="1000" spc="-20" dirty="0">
                <a:latin typeface="Futura Bk BT" panose="020B0502020204020303" pitchFamily="34" charset="0"/>
              </a:rPr>
              <a:t>Site Selection, Development/Redevelopment  </a:t>
            </a:r>
          </a:p>
          <a:p>
            <a:pPr marL="171450" indent="-171450">
              <a:lnSpc>
                <a:spcPct val="114000"/>
              </a:lnSpc>
              <a:spcAft>
                <a:spcPts val="200"/>
              </a:spcAft>
              <a:buFont typeface="Arial" pitchFamily="34" charset="0"/>
              <a:buChar char="•"/>
            </a:pPr>
            <a:r>
              <a:rPr lang="en-US" sz="1000" spc="-20" dirty="0">
                <a:latin typeface="Futura Bk BT" panose="020B0502020204020303" pitchFamily="34" charset="0"/>
              </a:rPr>
              <a:t>Feasibility Studies – Maximizing Project Potential</a:t>
            </a:r>
          </a:p>
          <a:p>
            <a:pPr marL="171450" indent="-171450">
              <a:lnSpc>
                <a:spcPct val="114000"/>
              </a:lnSpc>
              <a:spcAft>
                <a:spcPts val="200"/>
              </a:spcAft>
              <a:buFont typeface="Arial" pitchFamily="34" charset="0"/>
              <a:buChar char="•"/>
            </a:pPr>
            <a:r>
              <a:rPr lang="en-US" sz="1000" spc="-20" dirty="0">
                <a:latin typeface="Futura Bk BT" panose="020B0502020204020303" pitchFamily="34" charset="0"/>
              </a:rPr>
              <a:t>Market Research</a:t>
            </a:r>
          </a:p>
          <a:p>
            <a:pPr marL="171450" indent="-171450">
              <a:lnSpc>
                <a:spcPct val="114000"/>
              </a:lnSpc>
              <a:spcAft>
                <a:spcPts val="200"/>
              </a:spcAft>
              <a:buFont typeface="Arial" pitchFamily="34" charset="0"/>
              <a:buChar char="•"/>
            </a:pPr>
            <a:r>
              <a:rPr lang="en-US" sz="1000" spc="-20" dirty="0">
                <a:latin typeface="Futura Bk BT" panose="020B0502020204020303" pitchFamily="34" charset="0"/>
              </a:rPr>
              <a:t>Broker Opinion of Value</a:t>
            </a:r>
          </a:p>
          <a:p>
            <a:pPr marL="171450" indent="-171450">
              <a:lnSpc>
                <a:spcPct val="114000"/>
              </a:lnSpc>
              <a:spcAft>
                <a:spcPts val="200"/>
              </a:spcAft>
              <a:buFont typeface="Arial" pitchFamily="34" charset="0"/>
              <a:buChar char="•"/>
            </a:pPr>
            <a:r>
              <a:rPr lang="en-US" sz="1000" spc="-20" dirty="0">
                <a:latin typeface="Futura Bk BT" panose="020B0502020204020303" pitchFamily="34" charset="0"/>
              </a:rPr>
              <a:t>Strategic Investment Analysis</a:t>
            </a:r>
          </a:p>
          <a:p>
            <a:pPr marL="171450" indent="-171450">
              <a:lnSpc>
                <a:spcPct val="114000"/>
              </a:lnSpc>
              <a:spcAft>
                <a:spcPts val="200"/>
              </a:spcAft>
              <a:buFont typeface="Arial" pitchFamily="34" charset="0"/>
              <a:buChar char="•"/>
            </a:pPr>
            <a:r>
              <a:rPr lang="en-US" sz="1000" spc="-20" dirty="0">
                <a:latin typeface="Futura Bk BT" panose="020B0502020204020303" pitchFamily="34" charset="0"/>
              </a:rPr>
              <a:t>Property Operations &amp; Management Assessment</a:t>
            </a:r>
          </a:p>
          <a:p>
            <a:pPr marL="171450" indent="-171450">
              <a:lnSpc>
                <a:spcPct val="114000"/>
              </a:lnSpc>
              <a:spcAft>
                <a:spcPts val="200"/>
              </a:spcAft>
              <a:buFont typeface="Arial" pitchFamily="34" charset="0"/>
              <a:buChar char="•"/>
            </a:pPr>
            <a:r>
              <a:rPr lang="en-US" sz="1000" spc="-20" dirty="0">
                <a:latin typeface="Futura Bk BT" panose="020B0502020204020303" pitchFamily="34" charset="0"/>
              </a:rPr>
              <a:t>Real Estate Tax Appeals</a:t>
            </a:r>
          </a:p>
        </p:txBody>
      </p:sp>
      <p:sp>
        <p:nvSpPr>
          <p:cNvPr id="27" name="Rectangle 26">
            <a:extLst>
              <a:ext uri="{FF2B5EF4-FFF2-40B4-BE49-F238E27FC236}">
                <a16:creationId xmlns:a16="http://schemas.microsoft.com/office/drawing/2014/main" id="{CF798421-EB5F-413F-B255-42070E55D2CC}"/>
              </a:ext>
            </a:extLst>
          </p:cNvPr>
          <p:cNvSpPr/>
          <p:nvPr/>
        </p:nvSpPr>
        <p:spPr>
          <a:xfrm>
            <a:off x="2121731" y="1019714"/>
            <a:ext cx="1452049"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 239.659.1447</a:t>
            </a:r>
          </a:p>
        </p:txBody>
      </p:sp>
      <p:sp>
        <p:nvSpPr>
          <p:cNvPr id="28" name="Rectangle 27">
            <a:extLst>
              <a:ext uri="{FF2B5EF4-FFF2-40B4-BE49-F238E27FC236}">
                <a16:creationId xmlns:a16="http://schemas.microsoft.com/office/drawing/2014/main" id="{C93635A4-2970-4E58-A003-8B24531ED6DF}"/>
              </a:ext>
            </a:extLst>
          </p:cNvPr>
          <p:cNvSpPr/>
          <p:nvPr/>
        </p:nvSpPr>
        <p:spPr>
          <a:xfrm>
            <a:off x="5489858" y="1017355"/>
            <a:ext cx="2519609"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julian.stokes@creconsultants.com</a:t>
            </a:r>
          </a:p>
        </p:txBody>
      </p:sp>
      <p:sp>
        <p:nvSpPr>
          <p:cNvPr id="29" name="Rectangle 28">
            <a:extLst>
              <a:ext uri="{FF2B5EF4-FFF2-40B4-BE49-F238E27FC236}">
                <a16:creationId xmlns:a16="http://schemas.microsoft.com/office/drawing/2014/main" id="{52336CF2-D14F-41DE-A353-4931A7051FBC}"/>
              </a:ext>
            </a:extLst>
          </p:cNvPr>
          <p:cNvSpPr/>
          <p:nvPr/>
        </p:nvSpPr>
        <p:spPr>
          <a:xfrm>
            <a:off x="3975393" y="1019714"/>
            <a:ext cx="1012970"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239.659.4028</a:t>
            </a:r>
          </a:p>
        </p:txBody>
      </p:sp>
      <p:sp>
        <p:nvSpPr>
          <p:cNvPr id="32" name="Rectangle 31">
            <a:extLst>
              <a:ext uri="{FF2B5EF4-FFF2-40B4-BE49-F238E27FC236}">
                <a16:creationId xmlns:a16="http://schemas.microsoft.com/office/drawing/2014/main" id="{F0339A5C-1415-462A-BE7C-B3EB20335D5C}"/>
              </a:ext>
            </a:extLst>
          </p:cNvPr>
          <p:cNvSpPr/>
          <p:nvPr/>
        </p:nvSpPr>
        <p:spPr>
          <a:xfrm>
            <a:off x="5910876" y="538887"/>
            <a:ext cx="1986508" cy="307777"/>
          </a:xfrm>
          <a:prstGeom prst="rect">
            <a:avLst/>
          </a:prstGeom>
        </p:spPr>
        <p:txBody>
          <a:bodyPr wrap="square">
            <a:spAutoFit/>
          </a:bodyPr>
          <a:lstStyle/>
          <a:p>
            <a:pPr algn="ctr"/>
            <a:r>
              <a:rPr lang="en-US" sz="1400" cap="small" dirty="0">
                <a:solidFill>
                  <a:schemeClr val="bg1"/>
                </a:solidFill>
                <a:latin typeface="Futura Bk BT" panose="020B0502020204020303" pitchFamily="34" charset="0"/>
                <a:ea typeface="Adobe Gothic Std B" panose="020B0800000000000000" pitchFamily="34" charset="-128"/>
              </a:rPr>
              <a:t>Associate</a:t>
            </a:r>
            <a:endParaRPr lang="en-US" sz="1400" i="0" cap="small" spc="0" dirty="0">
              <a:solidFill>
                <a:schemeClr val="bg1"/>
              </a:solidFill>
              <a:latin typeface="Futura Bk BT" panose="020B0502020204020303" pitchFamily="34" charset="0"/>
              <a:ea typeface="Adobe Gothic Std B" panose="020B0800000000000000" pitchFamily="34" charset="-128"/>
            </a:endParaRPr>
          </a:p>
        </p:txBody>
      </p:sp>
      <p:sp>
        <p:nvSpPr>
          <p:cNvPr id="33" name="Rectangle 32">
            <a:extLst>
              <a:ext uri="{FF2B5EF4-FFF2-40B4-BE49-F238E27FC236}">
                <a16:creationId xmlns:a16="http://schemas.microsoft.com/office/drawing/2014/main" id="{6C342671-4BAC-4E5C-82C3-6CE8CD160906}"/>
              </a:ext>
            </a:extLst>
          </p:cNvPr>
          <p:cNvSpPr/>
          <p:nvPr/>
        </p:nvSpPr>
        <p:spPr>
          <a:xfrm>
            <a:off x="4343400" y="89148"/>
            <a:ext cx="3921789" cy="584775"/>
          </a:xfrm>
          <a:prstGeom prst="rect">
            <a:avLst/>
          </a:prstGeom>
        </p:spPr>
        <p:txBody>
          <a:bodyPr wrap="square">
            <a:spAutoFit/>
          </a:bodyPr>
          <a:lstStyle/>
          <a:p>
            <a:r>
              <a:rPr lang="en-US" sz="3200" dirty="0">
                <a:solidFill>
                  <a:schemeClr val="bg1"/>
                </a:solidFill>
                <a:latin typeface="Minion Pro" panose="02040503050306020203" pitchFamily="18" charset="0"/>
                <a:ea typeface="Adobe Gothic Std B" panose="020B0800000000000000" pitchFamily="34" charset="-128"/>
              </a:rPr>
              <a:t>Julian Stokes II, MAI</a:t>
            </a:r>
            <a:endParaRPr lang="en-US" sz="2000" dirty="0">
              <a:solidFill>
                <a:schemeClr val="bg1"/>
              </a:solidFill>
              <a:latin typeface="Minion Pro" panose="02040503050306020203" pitchFamily="18" charset="0"/>
              <a:ea typeface="Adobe Gothic Std B" panose="020B0800000000000000" pitchFamily="34" charset="-128"/>
            </a:endParaRPr>
          </a:p>
        </p:txBody>
      </p:sp>
      <p:sp>
        <p:nvSpPr>
          <p:cNvPr id="16" name="Rectangle 15">
            <a:extLst>
              <a:ext uri="{FF2B5EF4-FFF2-40B4-BE49-F238E27FC236}">
                <a16:creationId xmlns:a16="http://schemas.microsoft.com/office/drawing/2014/main" id="{23BB6624-7B29-4507-9F55-A027D66F2A85}"/>
              </a:ext>
            </a:extLst>
          </p:cNvPr>
          <p:cNvSpPr/>
          <p:nvPr/>
        </p:nvSpPr>
        <p:spPr>
          <a:xfrm>
            <a:off x="6891968" y="1200150"/>
            <a:ext cx="2419349" cy="5694892"/>
          </a:xfrm>
          <a:prstGeom prst="rect">
            <a:avLst/>
          </a:prstGeom>
        </p:spPr>
        <p:txBody>
          <a:bodyPr wrap="square" numCol="1">
            <a:spAutoFit/>
          </a:bodyPr>
          <a:lstStyle/>
          <a:p>
            <a:pPr lvl="0">
              <a:spcAft>
                <a:spcPts val="300"/>
              </a:spcAft>
            </a:pPr>
            <a:r>
              <a:rPr lang="en-US" sz="1000" b="1" dirty="0">
                <a:solidFill>
                  <a:srgbClr val="006A4D"/>
                </a:solidFill>
                <a:latin typeface="Minion Pro" panose="02040503050306020203" pitchFamily="18" charset="0"/>
              </a:rPr>
              <a:t>CLIENTS REPRESENTED</a:t>
            </a:r>
          </a:p>
          <a:p>
            <a:pPr>
              <a:spcBef>
                <a:spcPts val="200"/>
              </a:spcBef>
              <a:spcAft>
                <a:spcPts val="100"/>
              </a:spcAft>
            </a:pPr>
            <a:r>
              <a:rPr lang="en-US" sz="900" i="1" spc="-20" dirty="0">
                <a:latin typeface="Futura Bk BT" panose="020B0502020204020303" pitchFamily="34" charset="0"/>
              </a:rPr>
              <a:t>Development</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Barron Collier Companies</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National Development of America</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The </a:t>
            </a:r>
            <a:r>
              <a:rPr lang="en-US" sz="880" spc="-20" dirty="0" err="1">
                <a:solidFill>
                  <a:prstClr val="black"/>
                </a:solidFill>
                <a:latin typeface="Futura Bk BT" panose="020B0502020204020303" pitchFamily="34" charset="0"/>
              </a:rPr>
              <a:t>Belfonti</a:t>
            </a:r>
            <a:r>
              <a:rPr lang="en-US" sz="880" spc="-20" dirty="0">
                <a:solidFill>
                  <a:prstClr val="black"/>
                </a:solidFill>
                <a:latin typeface="Futura Bk BT" panose="020B0502020204020303" pitchFamily="34" charset="0"/>
              </a:rPr>
              <a:t> Companies</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Galaxy Realty Capital, LLC</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Discovery Bay Development, Inc.</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Victoria Park Community Dev District</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Modern Living</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PGIM Real Estate Agency Financing</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CAPREIT</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Collier Enterprises</a:t>
            </a:r>
          </a:p>
          <a:p>
            <a:pPr marL="171450" indent="-171450" fontAlgn="auto">
              <a:spcBef>
                <a:spcPts val="0"/>
              </a:spcBef>
              <a:spcAft>
                <a:spcPts val="50"/>
              </a:spcAft>
              <a:buFont typeface="Arial" pitchFamily="34" charset="0"/>
              <a:buChar char="•"/>
            </a:pPr>
            <a:r>
              <a:rPr lang="en-US" sz="880" spc="-20" dirty="0">
                <a:solidFill>
                  <a:prstClr val="black"/>
                </a:solidFill>
                <a:latin typeface="Futura Bk BT" panose="020B0502020204020303" pitchFamily="34" charset="0"/>
              </a:rPr>
              <a:t>Fiddlers CDD Investors</a:t>
            </a:r>
          </a:p>
          <a:p>
            <a:pPr marL="171450" indent="-171450">
              <a:spcAft>
                <a:spcPts val="50"/>
              </a:spcAft>
              <a:buFont typeface="Arial" pitchFamily="34" charset="0"/>
              <a:buChar char="•"/>
            </a:pPr>
            <a:endParaRPr lang="en-US" sz="880" spc="-20" dirty="0">
              <a:solidFill>
                <a:prstClr val="black"/>
              </a:solidFill>
              <a:latin typeface="Futura Bk BT" panose="020B0502020204020303" pitchFamily="34" charset="0"/>
            </a:endParaRPr>
          </a:p>
          <a:p>
            <a:pPr>
              <a:spcBef>
                <a:spcPts val="200"/>
              </a:spcBef>
              <a:spcAft>
                <a:spcPts val="100"/>
              </a:spcAft>
            </a:pPr>
            <a:r>
              <a:rPr lang="en-US" sz="900" i="1" spc="-20" dirty="0">
                <a:latin typeface="Futura Bk BT" panose="020B0502020204020303" pitchFamily="34" charset="0"/>
              </a:rPr>
              <a:t>Financial Institutions</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Bank of America</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Truist Bank</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Huntington National Bank</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Citizens State Bank</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Regions Bank</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The Bank of Tampa</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Synovus</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Gulf Coast Business Bank</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Sunstate Bank</a:t>
            </a:r>
          </a:p>
          <a:p>
            <a:pPr marL="171450" lvl="0" indent="-171450">
              <a:spcAft>
                <a:spcPts val="50"/>
              </a:spcAft>
              <a:buFont typeface="Arial" pitchFamily="34" charset="0"/>
              <a:buChar char="•"/>
            </a:pPr>
            <a:r>
              <a:rPr lang="en-US" sz="880" spc="-20" dirty="0">
                <a:solidFill>
                  <a:prstClr val="black"/>
                </a:solidFill>
                <a:latin typeface="Futura Bk BT" panose="020B0502020204020303" pitchFamily="34" charset="0"/>
              </a:rPr>
              <a:t>United Bank</a:t>
            </a:r>
          </a:p>
          <a:p>
            <a:pPr marL="171450" indent="-171450">
              <a:spcAft>
                <a:spcPts val="50"/>
              </a:spcAft>
              <a:buFont typeface="Arial" pitchFamily="34" charset="0"/>
              <a:buChar char="•"/>
            </a:pPr>
            <a:endParaRPr lang="en-US" sz="880" spc="-20" dirty="0">
              <a:solidFill>
                <a:prstClr val="black"/>
              </a:solidFill>
              <a:latin typeface="Futura Bk BT" panose="020B0502020204020303" pitchFamily="34" charset="0"/>
            </a:endParaRPr>
          </a:p>
          <a:p>
            <a:pPr>
              <a:spcBef>
                <a:spcPts val="200"/>
              </a:spcBef>
              <a:spcAft>
                <a:spcPts val="100"/>
              </a:spcAft>
            </a:pPr>
            <a:r>
              <a:rPr lang="en-US" sz="900" i="1" spc="-20" dirty="0">
                <a:latin typeface="Futura Bk BT" panose="020B0502020204020303" pitchFamily="34" charset="0"/>
              </a:rPr>
              <a:t>Professional</a:t>
            </a:r>
            <a:endParaRPr lang="en-US" sz="900" spc="-20" dirty="0">
              <a:solidFill>
                <a:prstClr val="black"/>
              </a:solidFill>
              <a:latin typeface="Futura Bk BT" panose="020B0502020204020303" pitchFamily="34" charset="0"/>
            </a:endParaRPr>
          </a:p>
          <a:p>
            <a:pPr marL="171450" indent="-171450">
              <a:spcAft>
                <a:spcPts val="50"/>
              </a:spcAft>
              <a:buFont typeface="Arial" pitchFamily="34" charset="0"/>
              <a:buChar char="•"/>
            </a:pPr>
            <a:r>
              <a:rPr lang="en-US" sz="880" spc="-20" dirty="0">
                <a:solidFill>
                  <a:prstClr val="black"/>
                </a:solidFill>
                <a:latin typeface="Futura Bk BT" panose="020B0502020204020303" pitchFamily="34" charset="0"/>
              </a:rPr>
              <a:t>Naples Beach and Bay Realty</a:t>
            </a:r>
          </a:p>
          <a:p>
            <a:pPr marL="171450" indent="-171450">
              <a:spcAft>
                <a:spcPts val="50"/>
              </a:spcAft>
              <a:buFont typeface="Arial" pitchFamily="34" charset="0"/>
              <a:buChar char="•"/>
            </a:pPr>
            <a:r>
              <a:rPr lang="en-US" sz="880" spc="-20" dirty="0">
                <a:solidFill>
                  <a:prstClr val="black"/>
                </a:solidFill>
                <a:latin typeface="Futura Bk BT" panose="020B0502020204020303" pitchFamily="34" charset="0"/>
              </a:rPr>
              <a:t>M&amp;M of SW Florida</a:t>
            </a:r>
          </a:p>
          <a:p>
            <a:pPr marL="171450" indent="-171450">
              <a:spcAft>
                <a:spcPts val="50"/>
              </a:spcAft>
              <a:buFont typeface="Arial" pitchFamily="34" charset="0"/>
              <a:buChar char="•"/>
            </a:pPr>
            <a:r>
              <a:rPr lang="en-US" sz="880" spc="-20" dirty="0">
                <a:solidFill>
                  <a:prstClr val="black"/>
                </a:solidFill>
                <a:latin typeface="Futura Bk BT" panose="020B0502020204020303" pitchFamily="34" charset="0"/>
              </a:rPr>
              <a:t>Rescue Metal Framing</a:t>
            </a:r>
          </a:p>
          <a:p>
            <a:pPr marL="171450" indent="-171450">
              <a:spcAft>
                <a:spcPts val="50"/>
              </a:spcAft>
              <a:buFont typeface="Arial" pitchFamily="34" charset="0"/>
              <a:buChar char="•"/>
            </a:pPr>
            <a:r>
              <a:rPr lang="en-US" sz="880" spc="-20" dirty="0">
                <a:solidFill>
                  <a:prstClr val="black"/>
                </a:solidFill>
                <a:latin typeface="Futura Bk BT" panose="020B0502020204020303" pitchFamily="34" charset="0"/>
              </a:rPr>
              <a:t>Marco River Marina</a:t>
            </a:r>
          </a:p>
          <a:p>
            <a:pPr marL="171450" indent="-171450">
              <a:spcAft>
                <a:spcPts val="50"/>
              </a:spcAft>
              <a:buFont typeface="Arial" pitchFamily="34" charset="0"/>
              <a:buChar char="•"/>
            </a:pPr>
            <a:r>
              <a:rPr lang="en-US" sz="880" spc="-20" dirty="0">
                <a:solidFill>
                  <a:prstClr val="black"/>
                </a:solidFill>
                <a:latin typeface="Futura Bk BT" panose="020B0502020204020303" pitchFamily="34" charset="0"/>
              </a:rPr>
              <a:t>84 Lumber Company</a:t>
            </a:r>
          </a:p>
          <a:p>
            <a:pPr marL="171450" indent="-171450">
              <a:spcAft>
                <a:spcPts val="50"/>
              </a:spcAft>
              <a:buFont typeface="Arial" pitchFamily="34" charset="0"/>
              <a:buChar char="•"/>
            </a:pPr>
            <a:r>
              <a:rPr lang="en-US" sz="880" spc="-20" dirty="0">
                <a:solidFill>
                  <a:prstClr val="black"/>
                </a:solidFill>
                <a:latin typeface="Futura Bk BT" panose="020B0502020204020303" pitchFamily="34" charset="0"/>
              </a:rPr>
              <a:t>Seminole Tribe of Florida</a:t>
            </a:r>
          </a:p>
          <a:p>
            <a:pPr marL="171450" indent="-171450">
              <a:spcAft>
                <a:spcPts val="50"/>
              </a:spcAft>
              <a:buFont typeface="Arial" pitchFamily="34" charset="0"/>
              <a:buChar char="•"/>
            </a:pPr>
            <a:r>
              <a:rPr lang="en-US" sz="880" spc="-20" dirty="0">
                <a:solidFill>
                  <a:prstClr val="black"/>
                </a:solidFill>
                <a:latin typeface="Futura Bk BT" panose="020B0502020204020303" pitchFamily="34" charset="0"/>
              </a:rPr>
              <a:t>Rural King Supply</a:t>
            </a:r>
          </a:p>
          <a:p>
            <a:pPr marL="171450" indent="-171450" fontAlgn="auto">
              <a:spcBef>
                <a:spcPts val="0"/>
              </a:spcBef>
              <a:spcAft>
                <a:spcPts val="50"/>
              </a:spcAft>
              <a:buFont typeface="Arial" pitchFamily="34" charset="0"/>
              <a:buChar char="•"/>
            </a:pPr>
            <a:endParaRPr lang="en-US" sz="880" spc="-20" dirty="0">
              <a:solidFill>
                <a:prstClr val="black"/>
              </a:solidFill>
              <a:latin typeface="Futura Bk BT" panose="020B0502020204020303" pitchFamily="34" charset="0"/>
            </a:endParaRPr>
          </a:p>
          <a:p>
            <a:pPr marL="171450" indent="-171450" fontAlgn="auto">
              <a:spcBef>
                <a:spcPts val="0"/>
              </a:spcBef>
              <a:spcAft>
                <a:spcPts val="50"/>
              </a:spcAft>
              <a:buFont typeface="Arial" pitchFamily="34" charset="0"/>
              <a:buChar char="•"/>
            </a:pPr>
            <a:endParaRPr lang="en-US" sz="880" spc="-20" dirty="0">
              <a:solidFill>
                <a:prstClr val="black"/>
              </a:solidFill>
              <a:latin typeface="Futura Bk BT" panose="020B0502020204020303" pitchFamily="34" charset="0"/>
            </a:endParaRPr>
          </a:p>
          <a:p>
            <a:pPr marL="171450" indent="-171450" fontAlgn="auto">
              <a:spcBef>
                <a:spcPts val="0"/>
              </a:spcBef>
              <a:spcAft>
                <a:spcPts val="50"/>
              </a:spcAft>
              <a:buFont typeface="Arial" pitchFamily="34" charset="0"/>
              <a:buChar char="•"/>
            </a:pPr>
            <a:endParaRPr lang="en-US" sz="880" spc="-20" dirty="0">
              <a:solidFill>
                <a:prstClr val="black"/>
              </a:solidFill>
              <a:latin typeface="Futura Bk BT" panose="020B0502020204020303" pitchFamily="34" charset="0"/>
            </a:endParaRPr>
          </a:p>
        </p:txBody>
      </p:sp>
      <p:pic>
        <p:nvPicPr>
          <p:cNvPr id="5" name="Picture 4" descr="A close-up of a person&#10;&#10;AI-generated content may be incorrect.">
            <a:extLst>
              <a:ext uri="{FF2B5EF4-FFF2-40B4-BE49-F238E27FC236}">
                <a16:creationId xmlns:a16="http://schemas.microsoft.com/office/drawing/2014/main" id="{B33FF574-8E04-9030-7B7C-B26FE0807579}"/>
              </a:ext>
            </a:extLst>
          </p:cNvPr>
          <p:cNvPicPr>
            <a:picLocks noChangeAspect="1"/>
          </p:cNvPicPr>
          <p:nvPr/>
        </p:nvPicPr>
        <p:blipFill>
          <a:blip r:embed="rId2"/>
          <a:stretch>
            <a:fillRect/>
          </a:stretch>
        </p:blipFill>
        <p:spPr>
          <a:xfrm>
            <a:off x="8147715" y="62233"/>
            <a:ext cx="920085" cy="1201343"/>
          </a:xfrm>
          <a:prstGeom prst="rect">
            <a:avLst/>
          </a:prstGeom>
        </p:spPr>
      </p:pic>
      <p:sp>
        <p:nvSpPr>
          <p:cNvPr id="2" name="Rectangle 1">
            <a:extLst>
              <a:ext uri="{FF2B5EF4-FFF2-40B4-BE49-F238E27FC236}">
                <a16:creationId xmlns:a16="http://schemas.microsoft.com/office/drawing/2014/main" id="{B6454F4E-DDE6-1956-748B-2B17C9E9DB6C}"/>
              </a:ext>
            </a:extLst>
          </p:cNvPr>
          <p:cNvSpPr/>
          <p:nvPr/>
        </p:nvSpPr>
        <p:spPr>
          <a:xfrm>
            <a:off x="1383626" y="1010320"/>
            <a:ext cx="304800" cy="246221"/>
          </a:xfrm>
          <a:prstGeom prst="rect">
            <a:avLst/>
          </a:prstGeom>
        </p:spPr>
        <p:txBody>
          <a:bodyPr wrap="square">
            <a:spAutoFit/>
          </a:bodyPr>
          <a:lstStyle/>
          <a:p>
            <a:pPr algn="l">
              <a:lnSpc>
                <a:spcPts val="1200"/>
              </a:lnSpc>
            </a:pPr>
            <a:r>
              <a:rPr lang="en-US" sz="1000" spc="-20" dirty="0">
                <a:solidFill>
                  <a:schemeClr val="bg1"/>
                </a:solidFill>
                <a:latin typeface="Futura Bk BT" panose="020B0502020204020303" pitchFamily="34" charset="0"/>
              </a:rPr>
              <a:t>m</a:t>
            </a:r>
          </a:p>
        </p:txBody>
      </p:sp>
    </p:spTree>
    <p:extLst>
      <p:ext uri="{BB962C8B-B14F-4D97-AF65-F5344CB8AC3E}">
        <p14:creationId xmlns:p14="http://schemas.microsoft.com/office/powerpoint/2010/main" val="607870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n Luthringer Profile" id="{7E247C81-9FAE-4359-86B4-1A2EF8C5E4EA}" vid="{D3CEA5F3-EAF8-4ED1-B448-891D03B9E5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Enn Luthringer Profile</Template>
  <TotalTime>116</TotalTime>
  <Words>578</Words>
  <Application>Microsoft Office PowerPoint</Application>
  <PresentationFormat>On-screen Show (4:3)</PresentationFormat>
  <Paragraphs>97</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Avenir LT Std 65 Medium</vt:lpstr>
      <vt:lpstr>Calibri</vt:lpstr>
      <vt:lpstr>Futura Bk BT</vt:lpstr>
      <vt:lpstr>Futura Lt BT</vt:lpstr>
      <vt:lpstr>Impact</vt:lpstr>
      <vt:lpstr>Minion Pro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Jonathan Agee</dc:creator>
  <cp:lastModifiedBy>Julian Stokes II</cp:lastModifiedBy>
  <cp:revision>5</cp:revision>
  <cp:lastPrinted>2018-04-12T15:23:52Z</cp:lastPrinted>
  <dcterms:created xsi:type="dcterms:W3CDTF">2025-10-09T20:03:39Z</dcterms:created>
  <dcterms:modified xsi:type="dcterms:W3CDTF">2025-12-18T16:22:10Z</dcterms:modified>
</cp:coreProperties>
</file>